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64" r:id="rId14"/>
    <p:sldId id="265" r:id="rId15"/>
    <p:sldId id="271" r:id="rId16"/>
    <p:sldId id="266" r:id="rId17"/>
    <p:sldId id="272" r:id="rId18"/>
    <p:sldId id="267" r:id="rId19"/>
    <p:sldId id="268" r:id="rId20"/>
    <p:sldId id="269" r:id="rId21"/>
  </p:sldIdLst>
  <p:sldSz cx="12192000" cy="6858000"/>
  <p:notesSz cx="6858000" cy="9144000"/>
  <p:embeddedFontLs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659"/>
    <p:restoredTop sz="91420"/>
  </p:normalViewPr>
  <p:slideViewPr>
    <p:cSldViewPr snapToGrid="0">
      <p:cViewPr varScale="1">
        <p:scale>
          <a:sx n="107" d="100"/>
          <a:sy n="107" d="100"/>
        </p:scale>
        <p:origin x="600" y="1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presentation will cover subjects such as coding standards, principles, and tools we use throughout development to help ensure your software is secure. </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458543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997388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As you can see all aspects of development can and should incorporate some aspect of security. </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lgn="ctr"/>
            <a:r>
              <a:rPr lang="en-US" b="1" dirty="0">
                <a:effectLst/>
                <a:latin typeface="Times New Roman" panose="02020603050405020304" pitchFamily="18" charset="0"/>
              </a:rPr>
              <a:t>Principles</a:t>
            </a:r>
            <a:endParaRPr lang="en-US" dirty="0">
              <a:effectLst/>
            </a:endParaRPr>
          </a:p>
          <a:p>
            <a:pPr algn="ctr"/>
            <a:r>
              <a:rPr lang="en-US" dirty="0">
                <a:effectLst/>
                <a:latin typeface="Times New Roman" panose="02020603050405020304" pitchFamily="18" charset="0"/>
              </a:rPr>
              <a:t>Write a short paragraph explaining each of the 10 principles of security.</a:t>
            </a:r>
            <a:endParaRPr lang="en-US" dirty="0">
              <a:effectLst/>
            </a:endParaRPr>
          </a:p>
          <a:p>
            <a:r>
              <a:rPr lang="en-US" b="0" dirty="0">
                <a:effectLst/>
                <a:latin typeface="Times New Roman" panose="02020603050405020304" pitchFamily="18" charset="0"/>
              </a:rPr>
              <a:t>1. </a:t>
            </a:r>
            <a:r>
              <a:rPr lang="en-US" dirty="0">
                <a:solidFill>
                  <a:srgbClr val="000000"/>
                </a:solidFill>
                <a:effectLst/>
                <a:latin typeface="Times New Roman" panose="02020603050405020304" pitchFamily="18" charset="0"/>
              </a:rPr>
              <a:t>Validate</a:t>
            </a:r>
            <a:r>
              <a:rPr lang="en-US" b="1" dirty="0">
                <a:solidFill>
                  <a:srgbClr val="000000"/>
                </a:solidFill>
                <a:effectLst/>
                <a:latin typeface="Times New Roman" panose="02020603050405020304" pitchFamily="18" charset="0"/>
              </a:rPr>
              <a:t> </a:t>
            </a:r>
            <a:r>
              <a:rPr lang="en-US" dirty="0">
                <a:solidFill>
                  <a:srgbClr val="000000"/>
                </a:solidFill>
                <a:effectLst/>
                <a:latin typeface="Times New Roman" panose="02020603050405020304" pitchFamily="18" charset="0"/>
              </a:rPr>
              <a:t>Input Data</a:t>
            </a:r>
            <a:endParaRPr lang="en-US" dirty="0">
              <a:effectLst/>
            </a:endParaRPr>
          </a:p>
          <a:p>
            <a:r>
              <a:rPr lang="en-US" dirty="0">
                <a:effectLst/>
                <a:latin typeface="Times New Roman" panose="02020603050405020304" pitchFamily="18" charset="0"/>
              </a:rPr>
              <a:t>Validating user input is the process of checking any data entered by the user. This is extremely important because the wrong input could jeopardize your system, or data within. It could also lead to errors or buffer overflows that could leave your program open to potential attacks. </a:t>
            </a:r>
            <a:endParaRPr lang="en-US" dirty="0">
              <a:effectLst/>
            </a:endParaRPr>
          </a:p>
          <a:p>
            <a:r>
              <a:rPr lang="en-US" b="0" dirty="0">
                <a:effectLst/>
                <a:latin typeface="Times New Roman" panose="02020603050405020304" pitchFamily="18" charset="0"/>
              </a:rPr>
              <a:t>2. </a:t>
            </a:r>
            <a:r>
              <a:rPr lang="en-US" dirty="0">
                <a:solidFill>
                  <a:srgbClr val="000000"/>
                </a:solidFill>
                <a:effectLst/>
                <a:latin typeface="Times New Roman" panose="02020603050405020304" pitchFamily="18" charset="0"/>
              </a:rPr>
              <a:t>Heed Compiler Warnings</a:t>
            </a:r>
            <a:endParaRPr lang="en-US" dirty="0">
              <a:effectLst/>
            </a:endParaRPr>
          </a:p>
          <a:p>
            <a:r>
              <a:rPr lang="en-US" dirty="0">
                <a:effectLst/>
                <a:latin typeface="Times New Roman" panose="02020603050405020304" pitchFamily="18" charset="0"/>
              </a:rPr>
              <a:t>Heeding compiler warnings is an important step in development. These warnings are put in place by other developers to make development on the IDE more secure. If there is a warning, it should be investigated and remediated as soon as possible. </a:t>
            </a:r>
            <a:endParaRPr lang="en-US" dirty="0">
              <a:effectLst/>
            </a:endParaRPr>
          </a:p>
          <a:p>
            <a:r>
              <a:rPr lang="en-US" b="0" dirty="0">
                <a:effectLst/>
                <a:latin typeface="Times New Roman" panose="02020603050405020304" pitchFamily="18" charset="0"/>
              </a:rPr>
              <a:t>3. </a:t>
            </a:r>
            <a:r>
              <a:rPr lang="en-US" dirty="0">
                <a:solidFill>
                  <a:srgbClr val="000000"/>
                </a:solidFill>
                <a:effectLst/>
                <a:latin typeface="Times New Roman" panose="02020603050405020304" pitchFamily="18" charset="0"/>
              </a:rPr>
              <a:t>Architect and Design for Security Policies</a:t>
            </a:r>
            <a:endParaRPr lang="en-US" dirty="0">
              <a:effectLst/>
            </a:endParaRPr>
          </a:p>
          <a:p>
            <a:r>
              <a:rPr lang="en-US" dirty="0">
                <a:effectLst/>
                <a:latin typeface="Times New Roman" panose="02020603050405020304" pitchFamily="18" charset="0"/>
              </a:rPr>
              <a:t>Security is never something that should be left to the end of a project. Designing while keeping security as a priority through development will ensure more secure code. If it was left to the end of the development cycle, those changes are liable to break your program and end up costing you more time and money. Lastly, designing with security in mind allows for swifter mitigation of potential issues in the future. </a:t>
            </a:r>
            <a:endParaRPr lang="en-US" dirty="0">
              <a:effectLst/>
            </a:endParaRPr>
          </a:p>
          <a:p>
            <a:r>
              <a:rPr lang="en-US" b="0" dirty="0">
                <a:effectLst/>
                <a:latin typeface="Times New Roman" panose="02020603050405020304" pitchFamily="18" charset="0"/>
              </a:rPr>
              <a:t>4. </a:t>
            </a:r>
            <a:r>
              <a:rPr lang="en-US" dirty="0">
                <a:solidFill>
                  <a:srgbClr val="000000"/>
                </a:solidFill>
                <a:effectLst/>
                <a:latin typeface="Times New Roman" panose="02020603050405020304" pitchFamily="18" charset="0"/>
              </a:rPr>
              <a:t>Keep It Simple</a:t>
            </a:r>
            <a:endParaRPr lang="en-US" dirty="0">
              <a:effectLst/>
            </a:endParaRPr>
          </a:p>
          <a:p>
            <a:r>
              <a:rPr lang="en-US" dirty="0">
                <a:effectLst/>
                <a:latin typeface="Times New Roman" panose="02020603050405020304" pitchFamily="18" charset="0"/>
              </a:rPr>
              <a:t>A more complicated design can lead to more vulnerabilities that are overlooked. A simple design will lead to cleaner, more efficient code, as well as making future maintenance on the system easier as well. </a:t>
            </a:r>
            <a:endParaRPr lang="en-US" dirty="0">
              <a:effectLst/>
            </a:endParaRPr>
          </a:p>
          <a:p>
            <a:r>
              <a:rPr lang="en-US" b="0" dirty="0">
                <a:effectLst/>
                <a:latin typeface="Times New Roman" panose="02020603050405020304" pitchFamily="18" charset="0"/>
              </a:rPr>
              <a:t>5. </a:t>
            </a:r>
            <a:r>
              <a:rPr lang="en-US" dirty="0">
                <a:solidFill>
                  <a:srgbClr val="000000"/>
                </a:solidFill>
                <a:effectLst/>
                <a:latin typeface="Times New Roman" panose="02020603050405020304" pitchFamily="18" charset="0"/>
              </a:rPr>
              <a:t>Default Deny</a:t>
            </a:r>
            <a:endParaRPr lang="en-US" dirty="0">
              <a:effectLst/>
            </a:endParaRPr>
          </a:p>
          <a:p>
            <a:r>
              <a:rPr lang="en-US" dirty="0">
                <a:effectLst/>
                <a:latin typeface="Times New Roman" panose="02020603050405020304" pitchFamily="18" charset="0"/>
              </a:rPr>
              <a:t>This is the principle that states if permission is not explicitly granted, it is denied. Leaving a grey area could lead to potential attacks in the future or lead to data leaks. </a:t>
            </a:r>
            <a:endParaRPr lang="en-US" dirty="0">
              <a:effectLst/>
            </a:endParaRPr>
          </a:p>
          <a:p>
            <a:r>
              <a:rPr lang="en-US" b="0" dirty="0">
                <a:effectLst/>
                <a:latin typeface="Times New Roman" panose="02020603050405020304" pitchFamily="18" charset="0"/>
              </a:rPr>
              <a:t>6. </a:t>
            </a:r>
            <a:r>
              <a:rPr lang="en-US" dirty="0">
                <a:solidFill>
                  <a:srgbClr val="000000"/>
                </a:solidFill>
                <a:effectLst/>
                <a:latin typeface="Times New Roman" panose="02020603050405020304" pitchFamily="18" charset="0"/>
              </a:rPr>
              <a:t>Adhere to the Principle of Least Privilege</a:t>
            </a:r>
            <a:endParaRPr lang="en-US" dirty="0">
              <a:effectLst/>
            </a:endParaRPr>
          </a:p>
          <a:p>
            <a:r>
              <a:rPr lang="en-US" dirty="0">
                <a:effectLst/>
                <a:latin typeface="Times New Roman" panose="02020603050405020304" pitchFamily="18" charset="0"/>
              </a:rPr>
              <a:t>Like default deny, the principle of least privilege states that a user should only have access to enough information, resources, or applications to complete the desired task. Any more privilege could lead to potential issues or attacks. </a:t>
            </a:r>
            <a:endParaRPr lang="en-US" dirty="0">
              <a:effectLst/>
            </a:endParaRPr>
          </a:p>
          <a:p>
            <a:r>
              <a:rPr lang="en-US" b="0" dirty="0">
                <a:effectLst/>
                <a:latin typeface="Times New Roman" panose="02020603050405020304" pitchFamily="18" charset="0"/>
              </a:rPr>
              <a:t>7. </a:t>
            </a:r>
            <a:r>
              <a:rPr lang="en-US" dirty="0">
                <a:solidFill>
                  <a:srgbClr val="000000"/>
                </a:solidFill>
                <a:effectLst/>
                <a:latin typeface="Times New Roman" panose="02020603050405020304" pitchFamily="18" charset="0"/>
              </a:rPr>
              <a:t>Sanitize Data Sent to Other Systems</a:t>
            </a:r>
            <a:endParaRPr lang="en-US" dirty="0">
              <a:effectLst/>
            </a:endParaRPr>
          </a:p>
          <a:p>
            <a:r>
              <a:rPr lang="en-US" dirty="0">
                <a:effectLst/>
                <a:latin typeface="Times New Roman" panose="02020603050405020304" pitchFamily="18" charset="0"/>
              </a:rPr>
              <a:t>The process of ensuring that data conforms to the requirements of subsystems, or other systems before it is sent. This can involve deleting storage data so it may not be recovered for the sending systems,  cryptographically sealing the data, or the physical destruction of servers. </a:t>
            </a:r>
            <a:endParaRPr lang="en-US" dirty="0">
              <a:effectLst/>
            </a:endParaRPr>
          </a:p>
          <a:p>
            <a:r>
              <a:rPr lang="en-US" b="0" dirty="0">
                <a:effectLst/>
                <a:latin typeface="Times New Roman" panose="02020603050405020304" pitchFamily="18" charset="0"/>
              </a:rPr>
              <a:t>8. </a:t>
            </a:r>
            <a:r>
              <a:rPr lang="en-US" dirty="0">
                <a:solidFill>
                  <a:srgbClr val="000000"/>
                </a:solidFill>
                <a:effectLst/>
                <a:latin typeface="Times New Roman" panose="02020603050405020304" pitchFamily="18" charset="0"/>
              </a:rPr>
              <a:t>Practice Defense in Depth </a:t>
            </a:r>
            <a:endParaRPr lang="en-US" dirty="0">
              <a:effectLst/>
            </a:endParaRPr>
          </a:p>
          <a:p>
            <a:r>
              <a:rPr lang="en-US" dirty="0">
                <a:effectLst/>
                <a:latin typeface="Times New Roman" panose="02020603050405020304" pitchFamily="18" charset="0"/>
              </a:rPr>
              <a:t>Defense in depth is a strategy in which a series of defensive mechanisms are put in place to mitigate or prevent potential threats. Think of the firewall on your computer, or a 2-factor authentication system. Multiple tools are used in “layers” to ensure the security of an application. </a:t>
            </a:r>
            <a:endParaRPr lang="en-US" dirty="0">
              <a:effectLst/>
            </a:endParaRPr>
          </a:p>
          <a:p>
            <a:r>
              <a:rPr lang="en-US" b="0" dirty="0">
                <a:effectLst/>
                <a:latin typeface="Times New Roman" panose="02020603050405020304" pitchFamily="18" charset="0"/>
              </a:rPr>
              <a:t>9. </a:t>
            </a:r>
            <a:r>
              <a:rPr lang="en-US" dirty="0">
                <a:solidFill>
                  <a:srgbClr val="000000"/>
                </a:solidFill>
                <a:effectLst/>
                <a:latin typeface="Times New Roman" panose="02020603050405020304" pitchFamily="18" charset="0"/>
              </a:rPr>
              <a:t>Use Effective Quality Assurance Techniques</a:t>
            </a:r>
            <a:endParaRPr lang="en-US" dirty="0">
              <a:effectLst/>
            </a:endParaRPr>
          </a:p>
          <a:p>
            <a:r>
              <a:rPr lang="en-US" dirty="0">
                <a:effectLst/>
                <a:latin typeface="Times New Roman" panose="02020603050405020304" pitchFamily="18" charset="0"/>
              </a:rPr>
              <a:t>Effective quality assurance is the backbone of security in an application. This is the process of vigorously testing applications before and after release. Principles such as test-driven development, code review, and integration testing are some examples of quality assurance techniques. </a:t>
            </a:r>
            <a:endParaRPr lang="en-US" dirty="0">
              <a:effectLst/>
            </a:endParaRPr>
          </a:p>
          <a:p>
            <a:r>
              <a:rPr lang="en-US" b="0" dirty="0">
                <a:effectLst/>
                <a:latin typeface="Times New Roman" panose="02020603050405020304" pitchFamily="18" charset="0"/>
              </a:rPr>
              <a:t>10. </a:t>
            </a:r>
            <a:r>
              <a:rPr lang="en-US" dirty="0">
                <a:solidFill>
                  <a:srgbClr val="000000"/>
                </a:solidFill>
                <a:effectLst/>
                <a:latin typeface="Times New Roman" panose="02020603050405020304" pitchFamily="18" charset="0"/>
              </a:rPr>
              <a:t>Adopt a Secure Coding Standard</a:t>
            </a:r>
            <a:endParaRPr lang="en-US" dirty="0">
              <a:effectLst/>
            </a:endParaRPr>
          </a:p>
          <a:p>
            <a:r>
              <a:rPr lang="en-US" dirty="0">
                <a:effectLst/>
                <a:latin typeface="Times New Roman" panose="02020603050405020304" pitchFamily="18" charset="0"/>
              </a:rPr>
              <a:t>Establishing guidelines can ensure that developers adhere to correct security principles throughout development. Secure coding principles aren’t a 100% fix, but they aim to increase the security of your code, which in turn increases the security for your users and their data. Coding standards also ensure that future work on the program can be picked up easily without threatening to break any existing code in place.</a:t>
            </a:r>
            <a:endParaRPr lang="en-US" dirty="0">
              <a:effectLst/>
            </a:endParaRP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r>
              <a:rPr lang="en-US" dirty="0">
                <a:effectLst/>
                <a:latin typeface="Helvetica Neue" panose="02000503000000020004" pitchFamily="2" charset="0"/>
              </a:rPr>
              <a:t>Implement abstract data types using opaque types.</a:t>
            </a:r>
          </a:p>
          <a:p>
            <a:r>
              <a:rPr lang="en-US" dirty="0">
                <a:effectLst/>
                <a:latin typeface="Helvetica Neue" panose="02000503000000020004" pitchFamily="2" charset="0"/>
              </a:rPr>
              <a:t> </a:t>
            </a:r>
          </a:p>
          <a:p>
            <a:r>
              <a:rPr lang="en-US" dirty="0">
                <a:effectLst/>
                <a:latin typeface="Helvetica Neue" panose="02000503000000020004" pitchFamily="2" charset="0"/>
              </a:rPr>
              <a:t>Abstract data types are not restricted to object-oriented programming languages like Java and C++. This should be used in C programming languages as well. Abstract data types are most effective when used with private data types and information hiding.</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Do not cast an out-of-range enumeration value.</a:t>
            </a:r>
          </a:p>
          <a:p>
            <a:r>
              <a:rPr lang="en-US" dirty="0">
                <a:effectLst/>
                <a:latin typeface="Helvetica Neue" panose="02000503000000020004" pitchFamily="2" charset="0"/>
              </a:rPr>
              <a:t> </a:t>
            </a:r>
          </a:p>
          <a:p>
            <a:r>
              <a:rPr lang="en-US" dirty="0">
                <a:effectLst/>
                <a:latin typeface="Helvetica Neue" panose="02000503000000020004" pitchFamily="2" charset="0"/>
              </a:rPr>
              <a:t>The arithmetic value being cast must be within the range of values the enumeration can represent. By doing so, we ensure that we follow the rules of the intended design of </a:t>
            </a:r>
            <a:r>
              <a:rPr lang="en-US" dirty="0" err="1">
                <a:effectLst/>
                <a:latin typeface="Helvetica Neue" panose="02000503000000020004" pitchFamily="2" charset="0"/>
              </a:rPr>
              <a:t>enum</a:t>
            </a:r>
            <a:r>
              <a:rPr lang="en-US" dirty="0">
                <a:effectLst/>
                <a:latin typeface="Helvetica Neue" panose="02000503000000020004" pitchFamily="2" charset="0"/>
              </a:rPr>
              <a:t> constructs. We also promote easy-to-read code and reduce the risk of undefined behavior.</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Guarantee that storage for strings has sufficient space for character data and the null terminator.</a:t>
            </a:r>
          </a:p>
          <a:p>
            <a:r>
              <a:rPr lang="en-US" dirty="0">
                <a:effectLst/>
                <a:latin typeface="Helvetica Neue" panose="02000503000000020004" pitchFamily="2" charset="0"/>
              </a:rPr>
              <a:t> </a:t>
            </a:r>
          </a:p>
          <a:p>
            <a:r>
              <a:rPr lang="en-US" dirty="0">
                <a:effectLst/>
                <a:latin typeface="Helvetica Neue" panose="02000503000000020004" pitchFamily="2" charset="0"/>
              </a:rPr>
              <a:t>When you copy or insert a string to another string with insufficient space, it can lead to issues such as buffer overflow. This can leave vulnerabilities in your code, allowing for unwanted hackers to gain access to sensitive data.</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Prevent SQL injection.</a:t>
            </a:r>
          </a:p>
          <a:p>
            <a:r>
              <a:rPr lang="en-US" dirty="0">
                <a:effectLst/>
                <a:latin typeface="Helvetica Neue" panose="02000503000000020004" pitchFamily="2" charset="0"/>
              </a:rPr>
              <a:t> </a:t>
            </a:r>
          </a:p>
          <a:p>
            <a:r>
              <a:rPr lang="en-US" dirty="0">
                <a:effectLst/>
                <a:latin typeface="Helvetica Neue" panose="02000503000000020004" pitchFamily="2" charset="0"/>
              </a:rPr>
              <a:t>When accepting input from outside sources, this can lead to SQL injection. Thus, leading to the possibility of data being stolen. It can be prevented with proper input validation to ensure that incoming data is clean.</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Detect and handle memory allocation errors.</a:t>
            </a:r>
          </a:p>
          <a:p>
            <a:r>
              <a:rPr lang="en-US" dirty="0">
                <a:effectLst/>
                <a:latin typeface="Helvetica Neue" panose="02000503000000020004" pitchFamily="2" charset="0"/>
              </a:rPr>
              <a:t> </a:t>
            </a:r>
          </a:p>
          <a:p>
            <a:r>
              <a:rPr lang="en-US" dirty="0">
                <a:effectLst/>
                <a:latin typeface="Helvetica Neue" panose="02000503000000020004" pitchFamily="2" charset="0"/>
              </a:rPr>
              <a:t>Memory allocation errors can lead to multiple issues with loading and retrieving data, or even crash the program. Anytime we initialize or modify a string, vector, or map, we are allocating memory on the heap. Using the “new” operator in the C standard library may or may not throw an error, so we must have checks in place to prevent these issues.</a:t>
            </a:r>
          </a:p>
          <a:p>
            <a:r>
              <a:rPr lang="en-US" dirty="0">
                <a:effectLst/>
                <a:latin typeface="Helvetica Neue" panose="02000503000000020004" pitchFamily="2" charset="0"/>
              </a:rPr>
              <a:t> </a:t>
            </a:r>
          </a:p>
          <a:p>
            <a:r>
              <a:rPr lang="en-US" dirty="0">
                <a:effectLst/>
                <a:latin typeface="Helvetica Neue" panose="02000503000000020004" pitchFamily="2" charset="0"/>
              </a:rPr>
              <a:t>Use static assertions to test the value of a constant expression.</a:t>
            </a:r>
          </a:p>
          <a:p>
            <a:r>
              <a:rPr lang="en-US" dirty="0">
                <a:effectLst/>
                <a:latin typeface="Helvetica Neue" panose="02000503000000020004" pitchFamily="2" charset="0"/>
              </a:rPr>
              <a:t> </a:t>
            </a:r>
          </a:p>
          <a:p>
            <a:r>
              <a:rPr lang="en-US" dirty="0">
                <a:effectLst/>
                <a:latin typeface="Helvetica Neue" panose="02000503000000020004" pitchFamily="2" charset="0"/>
              </a:rPr>
              <a:t>Assertions are used to test the value of expressions in multiple programming languages. They ensure that the values are consistent and improve code reliability.</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Handle all exceptions thrown before main() begins executing.</a:t>
            </a:r>
          </a:p>
          <a:p>
            <a:r>
              <a:rPr lang="en-US" dirty="0">
                <a:effectLst/>
                <a:latin typeface="Helvetica Neue" panose="02000503000000020004" pitchFamily="2" charset="0"/>
              </a:rPr>
              <a:t> </a:t>
            </a:r>
          </a:p>
          <a:p>
            <a:r>
              <a:rPr lang="en-US" dirty="0">
                <a:effectLst/>
                <a:latin typeface="Helvetica Neue" panose="02000503000000020004" pitchFamily="2" charset="0"/>
              </a:rPr>
              <a:t>Exceptions are a way of telling us of issues in our program without crashing it entirely. However, these exceptions must be handled early to ensure potential issues are resolved.</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Do not expose private members of an outer class from within a nested class.</a:t>
            </a:r>
          </a:p>
          <a:p>
            <a:r>
              <a:rPr lang="en-US" dirty="0">
                <a:effectLst/>
                <a:latin typeface="Helvetica Neue" panose="02000503000000020004" pitchFamily="2" charset="0"/>
              </a:rPr>
              <a:t> </a:t>
            </a:r>
          </a:p>
          <a:p>
            <a:r>
              <a:rPr lang="en-US" dirty="0">
                <a:effectLst/>
                <a:latin typeface="Helvetica Neue" panose="02000503000000020004" pitchFamily="2" charset="0"/>
              </a:rPr>
              <a:t>Ensuring that the private member stays secure within nested classes will reduce any unintended access and prevent unwanted code from running on your program.</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Value-returning functions must return a value from all exit paths.</a:t>
            </a:r>
          </a:p>
          <a:p>
            <a:r>
              <a:rPr lang="en-US" dirty="0">
                <a:effectLst/>
                <a:latin typeface="Helvetica Neue" panose="02000503000000020004" pitchFamily="2" charset="0"/>
              </a:rPr>
              <a:t> </a:t>
            </a:r>
          </a:p>
          <a:p>
            <a:r>
              <a:rPr lang="en-US" dirty="0">
                <a:effectLst/>
                <a:latin typeface="Helvetica Neue" panose="02000503000000020004" pitchFamily="2" charset="0"/>
              </a:rPr>
              <a:t>A function that is supposed to return a value but does not can result in undefined behavior. It also leaves your code vulnerable to attacks from malicious users.</a:t>
            </a:r>
          </a:p>
          <a:p>
            <a:br>
              <a:rPr lang="en-US" dirty="0">
                <a:effectLst/>
                <a:latin typeface="Helvetica Neue" panose="02000503000000020004" pitchFamily="2" charset="0"/>
              </a:rPr>
            </a:br>
            <a:endParaRPr lang="en-US" dirty="0">
              <a:effectLst/>
              <a:latin typeface="Helvetica Neue" panose="02000503000000020004" pitchFamily="2" charset="0"/>
            </a:endParaRPr>
          </a:p>
          <a:p>
            <a:r>
              <a:rPr lang="en-US" dirty="0">
                <a:effectLst/>
                <a:latin typeface="Helvetica Neue" panose="02000503000000020004" pitchFamily="2" charset="0"/>
              </a:rPr>
              <a:t>Do not access freed memory.</a:t>
            </a:r>
          </a:p>
          <a:p>
            <a:r>
              <a:rPr lang="en-US" dirty="0">
                <a:effectLst/>
                <a:latin typeface="Helvetica Neue" panose="02000503000000020004" pitchFamily="2" charset="0"/>
              </a:rPr>
              <a:t> </a:t>
            </a:r>
          </a:p>
          <a:p>
            <a:r>
              <a:rPr lang="en-US" dirty="0">
                <a:effectLst/>
                <a:latin typeface="Helvetica Neue" panose="02000503000000020004" pitchFamily="2" charset="0"/>
              </a:rPr>
              <a:t>Evaluating a pointer into a memory address that has been deallocated by a memory management function can lead to undefined behavior. Dangling pointers are memory that has been deallocated and can result in exploitable vulnerabilities.</a:t>
            </a:r>
          </a:p>
          <a:p>
            <a:pPr marL="0" lvl="0" indent="0" algn="l" rtl="0">
              <a:lnSpc>
                <a:spcPct val="100000"/>
              </a:lnSpc>
              <a:spcBef>
                <a:spcPts val="0"/>
              </a:spcBef>
              <a:spcAft>
                <a:spcPts val="0"/>
              </a:spcAft>
              <a:buSzPts val="1100"/>
              <a:buNone/>
            </a:pP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810373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3.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8.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7.m4a"/><Relationship Id="rId7" Type="http://schemas.openxmlformats.org/officeDocument/2006/relationships/image" Target="../media/image3.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hyperlink" Target="https://www.checkpoint.com/cyber-hub/cloud-security/devsecops/what-is-a-devsecops-pipeline/" TargetMode="External"/><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7.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Phillip Cabaniss</a:t>
            </a:r>
            <a:endParaRPr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2" name="Audio 11">
            <a:extLst>
              <a:ext uri="{FF2B5EF4-FFF2-40B4-BE49-F238E27FC236}">
                <a16:creationId xmlns:a16="http://schemas.microsoft.com/office/drawing/2014/main" id="{4B9A75F9-B98E-AA52-1A44-44EE031138B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928"/>
    </mc:Choice>
    <mc:Fallback>
      <p:transition spd="slow" advTm="21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AUTOMATION SUMMARY</a:t>
            </a:r>
            <a:endParaRPr dirty="0"/>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70D55EE5-68D5-3F04-CB8E-706424F6345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2776"/>
    </mc:Choice>
    <mc:Fallback>
      <p:transition spd="slow" advTm="82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1909011"/>
            <a:ext cx="10820400" cy="4309674"/>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err="1"/>
              <a:t>DevSecOps</a:t>
            </a:r>
            <a:r>
              <a:rPr lang="en-US" dirty="0"/>
              <a:t> is a tool that is essential to any development project (</a:t>
            </a:r>
            <a:r>
              <a:rPr lang="en-US" dirty="0" err="1"/>
              <a:t>Michali</a:t>
            </a:r>
            <a:r>
              <a:rPr lang="en-US" dirty="0"/>
              <a:t>). It is known for being an effective guide to delivering secure software. Essentially, it emphasizes incorporating security from the very beginning and throughout every part of the development process. This ensures that your application is secure in every aspect and saves on development costs that could arise from expensive code reworks. </a:t>
            </a:r>
            <a:r>
              <a:rPr lang="en-US" dirty="0" err="1"/>
              <a:t>DevSecOps</a:t>
            </a:r>
            <a:r>
              <a:rPr lang="en-US" dirty="0"/>
              <a:t> operates in pipeline phases that help with integration with other tools. Threat modeling, Security scanning and testing, security analysis, remediation, and monitoring are the 5 phases. Common programs have built-in features to work well with </a:t>
            </a:r>
            <a:r>
              <a:rPr lang="en-US" dirty="0" err="1"/>
              <a:t>DevSecOps</a:t>
            </a:r>
            <a:r>
              <a:rPr lang="en-US" dirty="0"/>
              <a:t>. For example, the previous information about unit testing is a great example of how security scanning and testing uses the built-in compiler to run and explain the tests and catch any errors. This is what's known as security automation, and it drastically helps with development. </a:t>
            </a:r>
          </a:p>
          <a:p>
            <a:pPr marL="457200" lvl="1" indent="0" algn="l" rtl="0">
              <a:lnSpc>
                <a:spcPct val="90000"/>
              </a:lnSpc>
              <a:spcBef>
                <a:spcPts val="0"/>
              </a:spcBef>
              <a:spcAft>
                <a:spcPts val="0"/>
              </a:spcAft>
              <a:buClr>
                <a:schemeClr val="lt1"/>
              </a:buClr>
              <a:buSzPts val="2000"/>
              <a:buNone/>
            </a:pPr>
            <a:endParaRPr lang="en-US"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18FAD8E2-1BA5-AFD9-5954-FD23B58441E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4418"/>
    </mc:Choice>
    <mc:Fallback>
      <p:transition spd="slow" advTm="94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685800" y="1909011"/>
            <a:ext cx="10820400" cy="4309674"/>
          </a:xfrm>
          <a:prstGeom prst="rect">
            <a:avLst/>
          </a:prstGeom>
          <a:noFill/>
          <a:ln>
            <a:noFill/>
          </a:ln>
        </p:spPr>
        <p:txBody>
          <a:bodyPr spcFirstLastPara="1" wrap="square" lIns="91425" tIns="45700" rIns="91425" bIns="45700" anchor="t" anchorCtr="0">
            <a:normAutofit lnSpcReduction="10000"/>
          </a:bodyPr>
          <a:lstStyle/>
          <a:p>
            <a:pPr marL="685800" lvl="1" indent="-228600" algn="l" rtl="0">
              <a:lnSpc>
                <a:spcPct val="90000"/>
              </a:lnSpc>
              <a:spcBef>
                <a:spcPts val="0"/>
              </a:spcBef>
              <a:spcAft>
                <a:spcPts val="0"/>
              </a:spcAft>
              <a:buClr>
                <a:schemeClr val="lt1"/>
              </a:buClr>
              <a:buSzPts val="2000"/>
              <a:buChar char="•"/>
            </a:pPr>
            <a:r>
              <a:rPr lang="en-US" dirty="0"/>
              <a:t>Many tools work in conjunction with </a:t>
            </a:r>
            <a:r>
              <a:rPr lang="en-US" dirty="0" err="1"/>
              <a:t>DevSecOps</a:t>
            </a:r>
            <a:r>
              <a:rPr lang="en-US" dirty="0"/>
              <a:t>, here are the most important:</a:t>
            </a:r>
          </a:p>
          <a:p>
            <a:pPr marL="685800" lvl="1" indent="-228600" algn="l" rtl="0">
              <a:lnSpc>
                <a:spcPct val="90000"/>
              </a:lnSpc>
              <a:spcBef>
                <a:spcPts val="0"/>
              </a:spcBef>
              <a:spcAft>
                <a:spcPts val="0"/>
              </a:spcAft>
              <a:buClr>
                <a:schemeClr val="lt1"/>
              </a:buClr>
              <a:buSzPts val="2000"/>
              <a:buChar char="•"/>
            </a:pPr>
            <a:endParaRPr lang="en-US" dirty="0"/>
          </a:p>
          <a:p>
            <a:pPr marL="457200" lvl="1" indent="0" algn="l" rtl="0">
              <a:lnSpc>
                <a:spcPct val="90000"/>
              </a:lnSpc>
              <a:spcBef>
                <a:spcPts val="0"/>
              </a:spcBef>
              <a:spcAft>
                <a:spcPts val="0"/>
              </a:spcAft>
              <a:buClr>
                <a:schemeClr val="lt1"/>
              </a:buClr>
              <a:buSzPts val="2000"/>
              <a:buNone/>
            </a:pPr>
            <a:r>
              <a:rPr lang="en-US" dirty="0"/>
              <a:t>	- </a:t>
            </a:r>
            <a:r>
              <a:rPr lang="en-US" b="1" dirty="0"/>
              <a:t>Static application security testing (SAST)</a:t>
            </a:r>
            <a:r>
              <a:rPr lang="en-US" dirty="0"/>
              <a:t>: Scans for common issues in source code.</a:t>
            </a:r>
          </a:p>
          <a:p>
            <a:pPr marL="457200" lvl="1" indent="0" algn="l" rtl="0">
              <a:lnSpc>
                <a:spcPct val="90000"/>
              </a:lnSpc>
              <a:spcBef>
                <a:spcPts val="0"/>
              </a:spcBef>
              <a:spcAft>
                <a:spcPts val="0"/>
              </a:spcAft>
              <a:buClr>
                <a:schemeClr val="lt1"/>
              </a:buClr>
              <a:buSzPts val="2000"/>
              <a:buNone/>
            </a:pPr>
            <a:endParaRPr lang="en-US" dirty="0"/>
          </a:p>
          <a:p>
            <a:pPr marL="457200" lvl="1" indent="0" algn="l" rtl="0">
              <a:lnSpc>
                <a:spcPct val="90000"/>
              </a:lnSpc>
              <a:spcBef>
                <a:spcPts val="0"/>
              </a:spcBef>
              <a:spcAft>
                <a:spcPts val="0"/>
              </a:spcAft>
              <a:buClr>
                <a:schemeClr val="lt1"/>
              </a:buClr>
              <a:buSzPts val="2000"/>
              <a:buNone/>
            </a:pPr>
            <a:r>
              <a:rPr lang="en-US" dirty="0"/>
              <a:t>	- </a:t>
            </a:r>
            <a:r>
              <a:rPr lang="en-US" b="1" dirty="0"/>
              <a:t>Dynamic application security testing</a:t>
            </a:r>
            <a:r>
              <a:rPr lang="en-US" b="1" dirty="0">
                <a:sym typeface="Wingdings" pitchFamily="2" charset="2"/>
              </a:rPr>
              <a:t> (DAST)</a:t>
            </a:r>
            <a:r>
              <a:rPr lang="en-US" dirty="0">
                <a:sym typeface="Wingdings" pitchFamily="2" charset="2"/>
              </a:rPr>
              <a:t>: Scans apps at runtime to detect issues.</a:t>
            </a:r>
          </a:p>
          <a:p>
            <a:pPr marL="457200" lvl="1" indent="0" algn="l" rtl="0">
              <a:lnSpc>
                <a:spcPct val="90000"/>
              </a:lnSpc>
              <a:spcBef>
                <a:spcPts val="0"/>
              </a:spcBef>
              <a:spcAft>
                <a:spcPts val="0"/>
              </a:spcAft>
              <a:buClr>
                <a:schemeClr val="lt1"/>
              </a:buClr>
              <a:buSzPts val="2000"/>
              <a:buNone/>
            </a:pPr>
            <a:endParaRPr lang="en-US" dirty="0">
              <a:sym typeface="Wingdings" pitchFamily="2" charset="2"/>
            </a:endParaRPr>
          </a:p>
          <a:p>
            <a:pPr marL="457200" lvl="1" indent="0" algn="l" rtl="0">
              <a:lnSpc>
                <a:spcPct val="90000"/>
              </a:lnSpc>
              <a:spcBef>
                <a:spcPts val="0"/>
              </a:spcBef>
              <a:spcAft>
                <a:spcPts val="0"/>
              </a:spcAft>
              <a:buClr>
                <a:schemeClr val="lt1"/>
              </a:buClr>
              <a:buSzPts val="2000"/>
              <a:buNone/>
            </a:pPr>
            <a:r>
              <a:rPr lang="en-US" dirty="0">
                <a:sym typeface="Wingdings" pitchFamily="2" charset="2"/>
              </a:rPr>
              <a:t>	- </a:t>
            </a:r>
            <a:r>
              <a:rPr lang="en-US" b="1" dirty="0">
                <a:sym typeface="Wingdings" pitchFamily="2" charset="2"/>
              </a:rPr>
              <a:t>Interactive application security testing (IAST)</a:t>
            </a:r>
            <a:r>
              <a:rPr lang="en-US" dirty="0">
                <a:sym typeface="Wingdings" pitchFamily="2" charset="2"/>
              </a:rPr>
              <a:t>: Combines the previous two into a single solution.</a:t>
            </a:r>
          </a:p>
          <a:p>
            <a:pPr marL="457200" lvl="1" indent="0" algn="l" rtl="0">
              <a:lnSpc>
                <a:spcPct val="90000"/>
              </a:lnSpc>
              <a:spcBef>
                <a:spcPts val="0"/>
              </a:spcBef>
              <a:spcAft>
                <a:spcPts val="0"/>
              </a:spcAft>
              <a:buClr>
                <a:schemeClr val="lt1"/>
              </a:buClr>
              <a:buSzPts val="2000"/>
              <a:buNone/>
            </a:pPr>
            <a:endParaRPr lang="en-US" dirty="0">
              <a:sym typeface="Wingdings" pitchFamily="2" charset="2"/>
            </a:endParaRPr>
          </a:p>
          <a:p>
            <a:pPr marL="457200" lvl="1" indent="0" algn="l" rtl="0">
              <a:lnSpc>
                <a:spcPct val="90000"/>
              </a:lnSpc>
              <a:spcBef>
                <a:spcPts val="0"/>
              </a:spcBef>
              <a:spcAft>
                <a:spcPts val="0"/>
              </a:spcAft>
              <a:buClr>
                <a:schemeClr val="lt1"/>
              </a:buClr>
              <a:buSzPts val="2000"/>
              <a:buNone/>
            </a:pPr>
            <a:r>
              <a:rPr lang="en-US" dirty="0">
                <a:sym typeface="Wingdings" pitchFamily="2" charset="2"/>
              </a:rPr>
              <a:t>	- </a:t>
            </a:r>
            <a:r>
              <a:rPr lang="en-US" b="1" dirty="0">
                <a:sym typeface="Wingdings" pitchFamily="2" charset="2"/>
              </a:rPr>
              <a:t>Source composition analysis (SCA)</a:t>
            </a:r>
            <a:r>
              <a:rPr lang="en-US" dirty="0">
                <a:sym typeface="Wingdings" pitchFamily="2" charset="2"/>
              </a:rPr>
              <a:t>: Identifies libraries and dependencies associated with vulnerabilities.</a:t>
            </a:r>
          </a:p>
          <a:p>
            <a:pPr marL="457200" lvl="1" indent="0" algn="l" rtl="0">
              <a:lnSpc>
                <a:spcPct val="90000"/>
              </a:lnSpc>
              <a:spcBef>
                <a:spcPts val="0"/>
              </a:spcBef>
              <a:spcAft>
                <a:spcPts val="0"/>
              </a:spcAft>
              <a:buClr>
                <a:schemeClr val="lt1"/>
              </a:buClr>
              <a:buSzPts val="2000"/>
              <a:buNone/>
            </a:pPr>
            <a:endParaRPr lang="en-US" dirty="0">
              <a:sym typeface="Wingdings" pitchFamily="2" charset="2"/>
            </a:endParaRPr>
          </a:p>
          <a:p>
            <a:pPr marL="457200" lvl="1" indent="0" algn="l" rtl="0">
              <a:lnSpc>
                <a:spcPct val="90000"/>
              </a:lnSpc>
              <a:spcBef>
                <a:spcPts val="0"/>
              </a:spcBef>
              <a:spcAft>
                <a:spcPts val="0"/>
              </a:spcAft>
              <a:buClr>
                <a:schemeClr val="lt1"/>
              </a:buClr>
              <a:buSzPts val="2000"/>
              <a:buNone/>
            </a:pPr>
            <a:r>
              <a:rPr lang="en-US" dirty="0">
                <a:sym typeface="Wingdings" pitchFamily="2" charset="2"/>
              </a:rPr>
              <a:t>	- </a:t>
            </a:r>
            <a:r>
              <a:rPr lang="en-US" b="1" dirty="0">
                <a:sym typeface="Wingdings" pitchFamily="2" charset="2"/>
              </a:rPr>
              <a:t>Vulnerability scanners</a:t>
            </a:r>
            <a:r>
              <a:rPr lang="en-US" dirty="0">
                <a:sym typeface="Wingdings" pitchFamily="2" charset="2"/>
              </a:rPr>
              <a:t>: A category of tools that detect issues that compromise security. </a:t>
            </a:r>
            <a:endParaRPr lang="en-US" dirty="0"/>
          </a:p>
          <a:p>
            <a:pPr marL="457200" lvl="1" indent="0" algn="l" rtl="0">
              <a:lnSpc>
                <a:spcPct val="90000"/>
              </a:lnSpc>
              <a:spcBef>
                <a:spcPts val="0"/>
              </a:spcBef>
              <a:spcAft>
                <a:spcPts val="0"/>
              </a:spcAft>
              <a:buClr>
                <a:schemeClr val="lt1"/>
              </a:buClr>
              <a:buSzPts val="2000"/>
              <a:buNone/>
            </a:pPr>
            <a:endParaRPr lang="en-US"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C70EAF12-E896-806F-9568-90046890591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4290670291"/>
      </p:ext>
    </p:extLst>
  </p:cSld>
  <p:clrMapOvr>
    <a:masterClrMapping/>
  </p:clrMapOvr>
  <mc:AlternateContent xmlns:mc="http://schemas.openxmlformats.org/markup-compatibility/2006">
    <mc:Choice xmlns:p14="http://schemas.microsoft.com/office/powerpoint/2010/main" Requires="p14">
      <p:transition spd="slow" p14:dur="2000" advTm="97664"/>
    </mc:Choice>
    <mc:Fallback>
      <p:transition spd="slow" advTm="976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a:t>
            </a:r>
            <a:endParaRPr dirty="0"/>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Nothing is ever 100% secure. Vulnerabilities and attacks will always be an ongoing threat to software. The best steps we can take is to ensure that products are as secure as possible and proper mitigation strategies are implemented. </a:t>
            </a:r>
          </a:p>
          <a:p>
            <a:pPr marL="228600" lvl="0" indent="-228600" algn="l" rtl="0">
              <a:lnSpc>
                <a:spcPct val="90000"/>
              </a:lnSpc>
              <a:spcBef>
                <a:spcPts val="0"/>
              </a:spcBef>
              <a:spcAft>
                <a:spcPts val="0"/>
              </a:spcAft>
              <a:buClr>
                <a:schemeClr val="lt1"/>
              </a:buClr>
              <a:buSzPts val="2000"/>
              <a:buChar char="•"/>
            </a:pPr>
            <a:r>
              <a:rPr lang="en-US" dirty="0"/>
              <a:t>Time and time again it has been proven that if you wait to implement security into your applications, it can be very costly. Not only will it create an environment for potential threats to arise, but it will also show your customers /employees that you don’t value their security. Many companies have lost credibility due to attacks that could have been prevented with security implementation. </a:t>
            </a:r>
          </a:p>
          <a:p>
            <a:pPr marL="228600" lvl="0" indent="-228600" algn="l" rtl="0">
              <a:lnSpc>
                <a:spcPct val="90000"/>
              </a:lnSpc>
              <a:spcBef>
                <a:spcPts val="0"/>
              </a:spcBef>
              <a:spcAft>
                <a:spcPts val="0"/>
              </a:spcAft>
              <a:buClr>
                <a:schemeClr val="lt1"/>
              </a:buClr>
              <a:buSzPts val="2000"/>
              <a:buChar char="•"/>
            </a:pPr>
            <a:r>
              <a:rPr lang="en-US" dirty="0"/>
              <a:t>Costs are another major factor in waiting. Both with possible mitigation to attacks, but also in development when you are forced to rework a program from the ground up.</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7F07674A-5221-7FD9-F812-641B60C5507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6684"/>
    </mc:Choice>
    <mc:Fallback>
      <p:transition spd="slow" advTm="966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BENEFITS</a:t>
            </a:r>
            <a:endParaRPr dirty="0"/>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Solutions to common issues and having the peace of mind that your system is secure against common issues. Incorporating security principles throughout development will give you and your users more peace of mind. </a:t>
            </a:r>
          </a:p>
          <a:p>
            <a:pPr marL="228600" lvl="0" indent="-228600" algn="l" rtl="0">
              <a:lnSpc>
                <a:spcPct val="90000"/>
              </a:lnSpc>
              <a:spcBef>
                <a:spcPts val="0"/>
              </a:spcBef>
              <a:spcAft>
                <a:spcPts val="0"/>
              </a:spcAft>
              <a:buClr>
                <a:schemeClr val="lt1"/>
              </a:buClr>
              <a:buSzPts val="2000"/>
              <a:buChar char="•"/>
            </a:pPr>
            <a:r>
              <a:rPr lang="en-US" dirty="0"/>
              <a:t>Hackers and other potential threats to your system will have trouble exploiting common vulnerabilities that arise in development. </a:t>
            </a:r>
          </a:p>
          <a:p>
            <a:pPr marL="228600" lvl="0" indent="-228600" algn="l" rtl="0">
              <a:lnSpc>
                <a:spcPct val="90000"/>
              </a:lnSpc>
              <a:spcBef>
                <a:spcPts val="0"/>
              </a:spcBef>
              <a:spcAft>
                <a:spcPts val="0"/>
              </a:spcAft>
              <a:buClr>
                <a:schemeClr val="lt1"/>
              </a:buClr>
              <a:buSzPts val="2000"/>
              <a:buChar char="•"/>
            </a:pPr>
            <a:r>
              <a:rPr lang="en-US" dirty="0"/>
              <a:t>You won't have to waste time or money in the development process because it will be implemented throughout every aspect. Ensuring that security remains a constant practice. </a:t>
            </a:r>
          </a:p>
          <a:p>
            <a:pPr marL="228600" lvl="0" indent="-228600" algn="l" rtl="0">
              <a:lnSpc>
                <a:spcPct val="90000"/>
              </a:lnSpc>
              <a:spcBef>
                <a:spcPts val="0"/>
              </a:spcBef>
              <a:spcAft>
                <a:spcPts val="0"/>
              </a:spcAft>
              <a:buClr>
                <a:schemeClr val="lt1"/>
              </a:buClr>
              <a:buSzPts val="2000"/>
              <a:buChar char="•"/>
            </a:pPr>
            <a:r>
              <a:rPr lang="en-US" dirty="0"/>
              <a:t>Educating staff on these principles will not only make the application more secure but instill these lessons in your developers as well. The company will gain stronger, more secure employees who understand how to implement these policies. </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FED8A6AD-AAF6-88CB-8690-E12089244C1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23414514"/>
      </p:ext>
    </p:extLst>
  </p:cSld>
  <p:clrMapOvr>
    <a:masterClrMapping/>
  </p:clrMapOvr>
  <mc:AlternateContent xmlns:mc="http://schemas.openxmlformats.org/markup-compatibility/2006">
    <mc:Choice xmlns:p14="http://schemas.microsoft.com/office/powerpoint/2010/main" Requires="p14">
      <p:transition spd="slow" p14:dur="2000" advTm="92230"/>
    </mc:Choice>
    <mc:Fallback>
      <p:transition spd="slow" advTm="92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706974" y="1991013"/>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000" dirty="0"/>
              <a:t>Our current security policy covers most common issues, but as mentioned before, a program is never 100% secure. As technology advances, so must programs and applications develop new and more robust security policies. </a:t>
            </a:r>
          </a:p>
          <a:p>
            <a:pPr marL="1143000" lvl="2" indent="-228600" algn="l" rtl="0">
              <a:lnSpc>
                <a:spcPct val="90000"/>
              </a:lnSpc>
              <a:spcBef>
                <a:spcPts val="0"/>
              </a:spcBef>
              <a:spcAft>
                <a:spcPts val="0"/>
              </a:spcAft>
              <a:buClr>
                <a:schemeClr val="lt1"/>
              </a:buClr>
              <a:buSzPts val="1800"/>
              <a:buChar char="•"/>
            </a:pPr>
            <a:r>
              <a:rPr lang="en-US" sz="2000" dirty="0"/>
              <a:t>For example, Dollar Tree had an unforeseen incident due to their third-party service, Zeroed-In Technologies being hacked (</a:t>
            </a:r>
            <a:r>
              <a:rPr lang="en-US" sz="2000" dirty="0" err="1"/>
              <a:t>Toulas</a:t>
            </a:r>
            <a:r>
              <a:rPr lang="en-US" sz="2000" dirty="0"/>
              <a:t>). Though the attack was not directly against Dollar Tree, their users were the ones who suffered due to the data breach. Threats like these we may not be able to prevent, but we can mitigate the possible damage caused by having the correct policies in place. </a:t>
            </a:r>
          </a:p>
          <a:p>
            <a:pPr marL="1143000" lvl="2" indent="-228600" algn="l" rtl="0">
              <a:lnSpc>
                <a:spcPct val="90000"/>
              </a:lnSpc>
              <a:spcBef>
                <a:spcPts val="0"/>
              </a:spcBef>
              <a:spcAft>
                <a:spcPts val="0"/>
              </a:spcAft>
              <a:buClr>
                <a:schemeClr val="lt1"/>
              </a:buClr>
              <a:buSzPts val="1800"/>
              <a:buChar char="•"/>
            </a:pPr>
            <a:r>
              <a:rPr lang="en-US" sz="2000" dirty="0"/>
              <a:t>Our future goal is to remain flexible and consistent with ever-changing threats to our products. For now, we have goals to keep your products safe, but in the future, we plan to implement even stronger policies to fight off potential threats and guard data. </a:t>
            </a:r>
          </a:p>
          <a:p>
            <a:pPr marL="1143000" lvl="2" indent="-228600" algn="l" rtl="0">
              <a:lnSpc>
                <a:spcPct val="90000"/>
              </a:lnSpc>
              <a:spcBef>
                <a:spcPts val="0"/>
              </a:spcBef>
              <a:spcAft>
                <a:spcPts val="0"/>
              </a:spcAft>
              <a:buClr>
                <a:schemeClr val="lt1"/>
              </a:buClr>
              <a:buSzPts val="1800"/>
              <a:buChar char="•"/>
            </a:pPr>
            <a:endParaRPr sz="20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AA598D9A-8705-6E66-BEAE-18462158333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3876"/>
    </mc:Choice>
    <mc:Fallback>
      <p:transition spd="slow" advTm="133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In conclusion, we aim to provide you with secure software to prevent possible attacks or catch potential vulnerabilities before they are exploited. We aim to stay consistent and up-to-date on the most recent security policies and defenses to ensure your program is always as secure as possible. We also understand that not all threats will be prevented but can create the proper strategies to mitigate unforeseen issues. With </a:t>
            </a:r>
            <a:r>
              <a:rPr lang="en-US" dirty="0" err="1"/>
              <a:t>DevSecOps</a:t>
            </a:r>
            <a:r>
              <a:rPr lang="en-US" dirty="0"/>
              <a:t> and security principles like the principle of least privilege, we can create robust and secure software. </a:t>
            </a: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CF2779CC-8E21-83DB-538B-2C5B8B611F0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1145"/>
    </mc:Choice>
    <mc:Fallback>
      <p:transition spd="slow" advTm="511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457200" indent="-457200">
              <a:lnSpc>
                <a:spcPct val="200000"/>
              </a:lnSpc>
            </a:pPr>
            <a:r>
              <a:rPr lang="en-US" sz="1800" dirty="0" err="1">
                <a:effectLst/>
                <a:latin typeface="Times New Roman" panose="02020603050405020304" pitchFamily="18" charset="0"/>
                <a:cs typeface="Times New Roman" panose="02020603050405020304" pitchFamily="18" charset="0"/>
              </a:rPr>
              <a:t>Michali</a:t>
            </a:r>
            <a:r>
              <a:rPr lang="en-US" sz="1800" dirty="0">
                <a:effectLst/>
                <a:latin typeface="Times New Roman" panose="02020603050405020304" pitchFamily="18" charset="0"/>
                <a:cs typeface="Times New Roman" panose="02020603050405020304" pitchFamily="18" charset="0"/>
              </a:rPr>
              <a:t>. (2022, September 15). </a:t>
            </a:r>
            <a:r>
              <a:rPr lang="en-US" sz="1800" i="1" dirty="0">
                <a:effectLst/>
                <a:latin typeface="Times New Roman" panose="02020603050405020304" pitchFamily="18" charset="0"/>
                <a:cs typeface="Times New Roman" panose="02020603050405020304" pitchFamily="18" charset="0"/>
              </a:rPr>
              <a:t>What is a </a:t>
            </a:r>
            <a:r>
              <a:rPr lang="en-US" sz="1800" i="1" dirty="0" err="1">
                <a:effectLst/>
                <a:latin typeface="Times New Roman" panose="02020603050405020304" pitchFamily="18" charset="0"/>
                <a:cs typeface="Times New Roman" panose="02020603050405020304" pitchFamily="18" charset="0"/>
              </a:rPr>
              <a:t>DevSecOps</a:t>
            </a:r>
            <a:r>
              <a:rPr lang="en-US" sz="1800" i="1" dirty="0">
                <a:effectLst/>
                <a:latin typeface="Times New Roman" panose="02020603050405020304" pitchFamily="18" charset="0"/>
                <a:cs typeface="Times New Roman" panose="02020603050405020304" pitchFamily="18" charset="0"/>
              </a:rPr>
              <a:t> Pipeline?</a:t>
            </a:r>
            <a:r>
              <a:rPr lang="en-US" sz="1800" dirty="0">
                <a:effectLst/>
                <a:latin typeface="Times New Roman" panose="02020603050405020304" pitchFamily="18" charset="0"/>
                <a:cs typeface="Times New Roman" panose="02020603050405020304" pitchFamily="18" charset="0"/>
              </a:rPr>
              <a:t> Check Point Software. </a:t>
            </a:r>
            <a:r>
              <a:rPr lang="en-US" sz="1800" dirty="0">
                <a:effectLst/>
                <a:latin typeface="Times New Roman" panose="02020603050405020304" pitchFamily="18" charset="0"/>
                <a:cs typeface="Times New Roman" panose="02020603050405020304" pitchFamily="18" charset="0"/>
                <a:hlinkClick r:id="rId6"/>
              </a:rPr>
              <a:t>https://www.checkpoint.com/cyber-hub/cloud-security/devsecops/what-is-a-devsecops-pipeline/</a:t>
            </a:r>
            <a:endParaRPr lang="en-US" sz="1800" dirty="0">
              <a:effectLst/>
              <a:latin typeface="Times New Roman" panose="02020603050405020304" pitchFamily="18" charset="0"/>
              <a:cs typeface="Times New Roman" panose="02020603050405020304" pitchFamily="18" charset="0"/>
            </a:endParaRPr>
          </a:p>
          <a:p>
            <a:pPr indent="-457200">
              <a:lnSpc>
                <a:spcPct val="200000"/>
              </a:lnSpc>
            </a:pPr>
            <a:r>
              <a:rPr lang="en-US" sz="1800" dirty="0" err="1">
                <a:effectLst/>
                <a:latin typeface="Times New Roman" panose="02020603050405020304" pitchFamily="18" charset="0"/>
                <a:cs typeface="Times New Roman" panose="02020603050405020304" pitchFamily="18" charset="0"/>
              </a:rPr>
              <a:t>Toulas</a:t>
            </a:r>
            <a:r>
              <a:rPr lang="en-US" sz="1800" dirty="0">
                <a:effectLst/>
                <a:latin typeface="Times New Roman" panose="02020603050405020304" pitchFamily="18" charset="0"/>
                <a:cs typeface="Times New Roman" panose="02020603050405020304" pitchFamily="18" charset="0"/>
              </a:rPr>
              <a:t>, B. (2023, November 29). </a:t>
            </a:r>
            <a:r>
              <a:rPr lang="en-US" sz="1800" i="1" dirty="0">
                <a:effectLst/>
                <a:latin typeface="Times New Roman" panose="02020603050405020304" pitchFamily="18" charset="0"/>
                <a:cs typeface="Times New Roman" panose="02020603050405020304" pitchFamily="18" charset="0"/>
              </a:rPr>
              <a:t>Dollar Tree hit by third-party data breach impacting 2 million people</a:t>
            </a:r>
            <a:r>
              <a:rPr lang="en-US" sz="1800" dirty="0">
                <a:effectLst/>
                <a:latin typeface="Times New Roman" panose="02020603050405020304" pitchFamily="18" charset="0"/>
                <a:cs typeface="Times New Roman" panose="02020603050405020304" pitchFamily="18" charset="0"/>
              </a:rPr>
              <a:t>. </a:t>
            </a:r>
            <a:r>
              <a:rPr lang="en-US" sz="1800" dirty="0" err="1">
                <a:effectLst/>
                <a:latin typeface="Times New Roman" panose="02020603050405020304" pitchFamily="18" charset="0"/>
                <a:cs typeface="Times New Roman" panose="02020603050405020304" pitchFamily="18" charset="0"/>
              </a:rPr>
              <a:t>BleepingComputer</a:t>
            </a:r>
            <a:r>
              <a:rPr lang="en-US" sz="1800" dirty="0">
                <a:effectLst/>
                <a:latin typeface="Times New Roman" panose="02020603050405020304" pitchFamily="18" charset="0"/>
                <a:cs typeface="Times New Roman" panose="02020603050405020304" pitchFamily="18" charset="0"/>
              </a:rPr>
              <a:t>. https://</a:t>
            </a:r>
            <a:r>
              <a:rPr lang="en-US" sz="1800" dirty="0" err="1">
                <a:effectLst/>
                <a:latin typeface="Times New Roman" panose="02020603050405020304" pitchFamily="18" charset="0"/>
                <a:cs typeface="Times New Roman" panose="02020603050405020304" pitchFamily="18" charset="0"/>
              </a:rPr>
              <a:t>www.bleepingcomputer.com</a:t>
            </a:r>
            <a:r>
              <a:rPr lang="en-US" sz="1800" dirty="0">
                <a:effectLst/>
                <a:latin typeface="Times New Roman" panose="02020603050405020304" pitchFamily="18" charset="0"/>
                <a:cs typeface="Times New Roman" panose="02020603050405020304" pitchFamily="18" charset="0"/>
              </a:rPr>
              <a:t>/news/security/dollar-tree-hit-by-third-party-data-breach-impacting-2-million-people/ </a:t>
            </a:r>
          </a:p>
          <a:p>
            <a:pPr marL="457200" indent="-457200">
              <a:lnSpc>
                <a:spcPct val="200000"/>
              </a:lnSpc>
            </a:pPr>
            <a:endParaRPr lang="en-US" sz="1800" dirty="0">
              <a:effectLst/>
              <a:latin typeface="Times New Roman" panose="02020603050405020304" pitchFamily="18" charset="0"/>
            </a:endParaRPr>
          </a:p>
        </p:txBody>
      </p:sp>
      <p:pic>
        <p:nvPicPr>
          <p:cNvPr id="239" name="Google Shape;239;p14"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647C39BD-BA72-9B1C-4E65-2DA2B10CDCDF}"/>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73"/>
    </mc:Choice>
    <mc:Fallback>
      <p:transition spd="slow" advTm="11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1000"/>
              </a:spcBef>
              <a:spcAft>
                <a:spcPts val="0"/>
              </a:spcAft>
              <a:buClr>
                <a:schemeClr val="lt1"/>
              </a:buClr>
              <a:buSzPts val="2200"/>
              <a:buNone/>
            </a:pPr>
            <a:r>
              <a:rPr lang="en-US" sz="1800" dirty="0"/>
              <a:t>This security policy will act as a guide for our developers to follow. It will support them in maintaining a secure development environment and mitigate and eliminate potential issues. </a:t>
            </a:r>
            <a:endParaRPr sz="1800"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083525" y="3060804"/>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9" name="Audio 8">
            <a:extLst>
              <a:ext uri="{FF2B5EF4-FFF2-40B4-BE49-F238E27FC236}">
                <a16:creationId xmlns:a16="http://schemas.microsoft.com/office/drawing/2014/main" id="{0D376902-32C5-3F99-A981-B7F348E8AAD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160"/>
    </mc:Choice>
    <mc:Fallback>
      <p:transition spd="slow" advTm="29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sz="2000" dirty="0">
                <a:solidFill>
                  <a:srgbClr val="FFFFFF"/>
                </a:solidFill>
              </a:rPr>
              <a:t>The threats matrix helps by organizing issues that may be common or uncommon. As well as put priority to issues that may need immediate attention. </a:t>
            </a:r>
            <a:endParaRPr sz="2000" dirty="0"/>
          </a:p>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496330803"/>
              </p:ext>
            </p:extLst>
          </p:nvPr>
        </p:nvGraphicFramePr>
        <p:xfrm>
          <a:off x="3171900" y="2561050"/>
          <a:ext cx="7835225" cy="359809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sng" strike="noStrike" cap="none" dirty="0">
                          <a:solidFill>
                            <a:schemeClr val="tx1">
                              <a:lumMod val="65000"/>
                              <a:lumOff val="35000"/>
                            </a:schemeClr>
                          </a:solidFill>
                        </a:rPr>
                        <a:t>Likely</a:t>
                      </a:r>
                      <a:endParaRPr sz="1400" u="sng" strike="noStrike" cap="none" dirty="0">
                        <a:solidFill>
                          <a:schemeClr val="tx1">
                            <a:lumMod val="65000"/>
                            <a:lumOff val="35000"/>
                          </a:schemeClr>
                        </a:solidFill>
                      </a:endParaRPr>
                    </a:p>
                    <a:p>
                      <a:pPr marL="0" marR="0" lvl="0" indent="0" algn="ctr" rtl="0">
                        <a:lnSpc>
                          <a:spcPct val="100000"/>
                        </a:lnSpc>
                        <a:spcBef>
                          <a:spcPts val="0"/>
                        </a:spcBef>
                        <a:spcAft>
                          <a:spcPts val="0"/>
                        </a:spcAft>
                        <a:buClr>
                          <a:srgbClr val="000000"/>
                        </a:buClr>
                        <a:buSzPts val="3600"/>
                        <a:buFont typeface="Arial"/>
                        <a:buNone/>
                      </a:pPr>
                      <a:r>
                        <a:rPr lang="en-US" sz="2400" u="none" strike="noStrike" cap="none" dirty="0">
                          <a:solidFill>
                            <a:srgbClr val="FFC000"/>
                          </a:solidFill>
                        </a:rPr>
                        <a:t>Threats that are more likely to happen</a:t>
                      </a:r>
                      <a:endParaRPr sz="2400" u="none" strike="noStrike" cap="none" dirty="0">
                        <a:solidFill>
                          <a:srgbClr val="FFC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sng" strike="noStrike" cap="none" dirty="0">
                          <a:solidFill>
                            <a:schemeClr val="tx1">
                              <a:lumMod val="65000"/>
                              <a:lumOff val="35000"/>
                            </a:schemeClr>
                          </a:solidFill>
                        </a:rPr>
                        <a:t>Priority</a:t>
                      </a:r>
                      <a:endParaRPr sz="1400" u="sng" strike="noStrike" cap="none" dirty="0">
                        <a:solidFill>
                          <a:schemeClr val="tx1">
                            <a:lumMod val="65000"/>
                            <a:lumOff val="35000"/>
                          </a:schemeClr>
                        </a:solidFill>
                      </a:endParaRPr>
                    </a:p>
                    <a:p>
                      <a:pPr marL="0" marR="0" lvl="0" indent="0" algn="ctr" rtl="0">
                        <a:lnSpc>
                          <a:spcPct val="100000"/>
                        </a:lnSpc>
                        <a:spcBef>
                          <a:spcPts val="0"/>
                        </a:spcBef>
                        <a:spcAft>
                          <a:spcPts val="0"/>
                        </a:spcAft>
                        <a:buClr>
                          <a:srgbClr val="000000"/>
                        </a:buClr>
                        <a:buSzPts val="3600"/>
                        <a:buFont typeface="Arial"/>
                        <a:buNone/>
                      </a:pPr>
                      <a:r>
                        <a:rPr lang="en-US" sz="2400" u="none" strike="noStrike" cap="none" dirty="0">
                          <a:solidFill>
                            <a:srgbClr val="FFC000"/>
                          </a:solidFill>
                        </a:rPr>
                        <a:t>High-risk issues that may affect system or user</a:t>
                      </a:r>
                      <a:endParaRPr sz="2400" u="none" strike="noStrike" cap="none" dirty="0">
                        <a:solidFill>
                          <a:srgbClr val="FFC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sng" strike="noStrike" cap="none" dirty="0">
                          <a:solidFill>
                            <a:schemeClr val="tx1">
                              <a:lumMod val="65000"/>
                              <a:lumOff val="35000"/>
                            </a:schemeClr>
                          </a:solidFill>
                        </a:rPr>
                        <a:t>Low priority</a:t>
                      </a:r>
                      <a:endParaRPr sz="1400" u="sng" strike="noStrike" cap="none" dirty="0">
                        <a:solidFill>
                          <a:schemeClr val="tx1">
                            <a:lumMod val="65000"/>
                            <a:lumOff val="35000"/>
                          </a:schemeClr>
                        </a:solidFill>
                      </a:endParaRPr>
                    </a:p>
                    <a:p>
                      <a:pPr marL="0" marR="0" lvl="0" indent="0" algn="ctr" rtl="0">
                        <a:lnSpc>
                          <a:spcPct val="100000"/>
                        </a:lnSpc>
                        <a:spcBef>
                          <a:spcPts val="0"/>
                        </a:spcBef>
                        <a:spcAft>
                          <a:spcPts val="0"/>
                        </a:spcAft>
                        <a:buClr>
                          <a:srgbClr val="000000"/>
                        </a:buClr>
                        <a:buSzPts val="3600"/>
                        <a:buFont typeface="Arial"/>
                        <a:buNone/>
                      </a:pPr>
                      <a:r>
                        <a:rPr lang="en-US" sz="2400" u="none" strike="noStrike" cap="none" dirty="0">
                          <a:solidFill>
                            <a:srgbClr val="FFC000"/>
                          </a:solidFill>
                        </a:rPr>
                        <a:t>Standard, uncommon issues that do not affect the functionality or security.</a:t>
                      </a:r>
                      <a:endParaRPr sz="2400" u="none" strike="noStrike" cap="none" dirty="0">
                        <a:solidFill>
                          <a:srgbClr val="FFC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sng" strike="noStrike" cap="none" dirty="0">
                          <a:solidFill>
                            <a:schemeClr val="tx1">
                              <a:lumMod val="65000"/>
                              <a:lumOff val="35000"/>
                            </a:schemeClr>
                          </a:solidFill>
                        </a:rPr>
                        <a:t>Unlikely</a:t>
                      </a:r>
                      <a:endParaRPr sz="1400" u="sng" strike="noStrike" cap="none" dirty="0">
                        <a:solidFill>
                          <a:schemeClr val="tx1">
                            <a:lumMod val="65000"/>
                            <a:lumOff val="35000"/>
                          </a:schemeClr>
                        </a:solidFill>
                      </a:endParaRPr>
                    </a:p>
                    <a:p>
                      <a:pPr marL="0" marR="0" lvl="0" indent="0" algn="ctr" rtl="0">
                        <a:lnSpc>
                          <a:spcPct val="100000"/>
                        </a:lnSpc>
                        <a:spcBef>
                          <a:spcPts val="0"/>
                        </a:spcBef>
                        <a:spcAft>
                          <a:spcPts val="0"/>
                        </a:spcAft>
                        <a:buClr>
                          <a:srgbClr val="000000"/>
                        </a:buClr>
                        <a:buSzPts val="3600"/>
                        <a:buFont typeface="Arial"/>
                        <a:buNone/>
                      </a:pPr>
                      <a:r>
                        <a:rPr lang="en-US" sz="2400" u="none" strike="noStrike" cap="none" dirty="0">
                          <a:solidFill>
                            <a:srgbClr val="FFC000"/>
                          </a:solidFill>
                        </a:rPr>
                        <a:t>Threats that are not common.</a:t>
                      </a:r>
                      <a:endParaRPr sz="2400" u="none" strike="noStrike" cap="none" dirty="0">
                        <a:solidFill>
                          <a:srgbClr val="FFC000"/>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3" name="Audio 12">
            <a:extLst>
              <a:ext uri="{FF2B5EF4-FFF2-40B4-BE49-F238E27FC236}">
                <a16:creationId xmlns:a16="http://schemas.microsoft.com/office/drawing/2014/main" id="{4C371BAF-5223-8FB6-F195-FEF748C9783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0281"/>
    </mc:Choice>
    <mc:Fallback>
      <p:transition spd="slow" advTm="40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228600" lvl="0" indent="-228600" algn="l" rtl="0">
              <a:lnSpc>
                <a:spcPct val="90000"/>
              </a:lnSpc>
              <a:spcBef>
                <a:spcPts val="0"/>
              </a:spcBef>
              <a:spcAft>
                <a:spcPts val="0"/>
              </a:spcAft>
              <a:buClr>
                <a:schemeClr val="lt1"/>
              </a:buClr>
              <a:buSzPts val="2200"/>
              <a:buChar char="•"/>
            </a:pPr>
            <a:r>
              <a:rPr lang="en-US" dirty="0"/>
              <a:t>Heed Compiler Warnings</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228600" lvl="0" indent="-228600" algn="l" rtl="0">
              <a:lnSpc>
                <a:spcPct val="90000"/>
              </a:lnSpc>
              <a:spcBef>
                <a:spcPts val="0"/>
              </a:spcBef>
              <a:spcAft>
                <a:spcPts val="0"/>
              </a:spcAft>
              <a:buClr>
                <a:schemeClr val="lt1"/>
              </a:buClr>
              <a:buSzPts val="2200"/>
              <a:buChar char="•"/>
            </a:pPr>
            <a:r>
              <a:rPr lang="en-US" dirty="0"/>
              <a:t>Keep it Simple</a:t>
            </a:r>
          </a:p>
          <a:p>
            <a:pPr marL="228600" lvl="0" indent="-228600" algn="l" rtl="0">
              <a:lnSpc>
                <a:spcPct val="90000"/>
              </a:lnSpc>
              <a:spcBef>
                <a:spcPts val="0"/>
              </a:spcBef>
              <a:spcAft>
                <a:spcPts val="0"/>
              </a:spcAft>
              <a:buClr>
                <a:schemeClr val="lt1"/>
              </a:buClr>
              <a:buSzPts val="2200"/>
              <a:buChar char="•"/>
            </a:pPr>
            <a:r>
              <a:rPr lang="en-US" dirty="0"/>
              <a:t>Default Deny</a:t>
            </a:r>
          </a:p>
          <a:p>
            <a:pPr marL="228600" lvl="0" indent="-228600" algn="l" rtl="0">
              <a:lnSpc>
                <a:spcPct val="90000"/>
              </a:lnSpc>
              <a:spcBef>
                <a:spcPts val="0"/>
              </a:spcBef>
              <a:spcAft>
                <a:spcPts val="0"/>
              </a:spcAft>
              <a:buClr>
                <a:schemeClr val="lt1"/>
              </a:buClr>
              <a:buSzPts val="2200"/>
              <a:buChar char="•"/>
            </a:pPr>
            <a:r>
              <a:rPr lang="en-US" dirty="0"/>
              <a:t>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t>Sanitize Data Sent to Other Systems</a:t>
            </a:r>
          </a:p>
          <a:p>
            <a:pPr marL="228600" lvl="0" indent="-228600" algn="l" rtl="0">
              <a:lnSpc>
                <a:spcPct val="90000"/>
              </a:lnSpc>
              <a:spcBef>
                <a:spcPts val="0"/>
              </a:spcBef>
              <a:spcAft>
                <a:spcPts val="0"/>
              </a:spcAft>
              <a:buClr>
                <a:schemeClr val="lt1"/>
              </a:buClr>
              <a:buSzPts val="2200"/>
              <a:buChar char="•"/>
            </a:pPr>
            <a:r>
              <a:rPr lang="en-US" dirty="0"/>
              <a:t>Practice Defense in Depth</a:t>
            </a:r>
          </a:p>
          <a:p>
            <a:pPr marL="228600" lvl="0" indent="-228600" algn="l" rtl="0">
              <a:lnSpc>
                <a:spcPct val="90000"/>
              </a:lnSpc>
              <a:spcBef>
                <a:spcPts val="0"/>
              </a:spcBef>
              <a:spcAft>
                <a:spcPts val="0"/>
              </a:spcAft>
              <a:buClr>
                <a:schemeClr val="lt1"/>
              </a:buClr>
              <a:buSzPts val="2200"/>
              <a:buChar char="•"/>
            </a:pPr>
            <a:r>
              <a:rPr lang="en-US" dirty="0"/>
              <a:t>Use Effective Quality Assurance Techniques</a:t>
            </a:r>
          </a:p>
          <a:p>
            <a:pPr marL="228600" lvl="0" indent="-228600" algn="l" rtl="0">
              <a:lnSpc>
                <a:spcPct val="90000"/>
              </a:lnSpc>
              <a:spcBef>
                <a:spcPts val="0"/>
              </a:spcBef>
              <a:spcAft>
                <a:spcPts val="0"/>
              </a:spcAft>
              <a:buClr>
                <a:schemeClr val="lt1"/>
              </a:buClr>
              <a:buSzPts val="2200"/>
              <a:buChar char="•"/>
            </a:pPr>
            <a:r>
              <a:rPr lang="en-US" dirty="0"/>
              <a:t>Adopt a Secure Coding Standard</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extLst>
              <a:ext uri="{FF2B5EF4-FFF2-40B4-BE49-F238E27FC236}">
                <a16:creationId xmlns:a16="http://schemas.microsoft.com/office/drawing/2014/main" id="{6E619F0F-8ADB-E4BB-D141-8C486286658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5637"/>
    </mc:Choice>
    <mc:Fallback>
      <p:transition spd="slow" advTm="2556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A7A7FD3D-ADA0-FD98-F9AA-3F4EC4DCB107}"/>
              </a:ext>
            </a:extLst>
          </p:cNvPr>
          <p:cNvGraphicFramePr>
            <a:graphicFrameLocks noGrp="1"/>
          </p:cNvGraphicFramePr>
          <p:nvPr>
            <p:extLst>
              <p:ext uri="{D42A27DB-BD31-4B8C-83A1-F6EECF244321}">
                <p14:modId xmlns:p14="http://schemas.microsoft.com/office/powerpoint/2010/main" val="3778259459"/>
              </p:ext>
            </p:extLst>
          </p:nvPr>
        </p:nvGraphicFramePr>
        <p:xfrm>
          <a:off x="221325" y="1714500"/>
          <a:ext cx="10862750" cy="5016582"/>
        </p:xfrm>
        <a:graphic>
          <a:graphicData uri="http://schemas.openxmlformats.org/drawingml/2006/table">
            <a:tbl>
              <a:tblPr firstRow="1" bandRow="1">
                <a:tableStyleId>{802198C4-3087-4945-87E3-76CBB3509B7E}</a:tableStyleId>
              </a:tblPr>
              <a:tblGrid>
                <a:gridCol w="1679239">
                  <a:extLst>
                    <a:ext uri="{9D8B030D-6E8A-4147-A177-3AD203B41FA5}">
                      <a16:colId xmlns:a16="http://schemas.microsoft.com/office/drawing/2014/main" val="1680172711"/>
                    </a:ext>
                  </a:extLst>
                </a:gridCol>
                <a:gridCol w="1354403">
                  <a:extLst>
                    <a:ext uri="{9D8B030D-6E8A-4147-A177-3AD203B41FA5}">
                      <a16:colId xmlns:a16="http://schemas.microsoft.com/office/drawing/2014/main" val="3375011040"/>
                    </a:ext>
                  </a:extLst>
                </a:gridCol>
                <a:gridCol w="7829108">
                  <a:extLst>
                    <a:ext uri="{9D8B030D-6E8A-4147-A177-3AD203B41FA5}">
                      <a16:colId xmlns:a16="http://schemas.microsoft.com/office/drawing/2014/main" val="3311831917"/>
                    </a:ext>
                  </a:extLst>
                </a:gridCol>
              </a:tblGrid>
              <a:tr h="698904">
                <a:tc>
                  <a:txBody>
                    <a:bodyPr/>
                    <a:lstStyle/>
                    <a:p>
                      <a:pPr algn="ctr"/>
                      <a:r>
                        <a:rPr lang="en-US" sz="2000" b="1" u="sng" baseline="0" dirty="0">
                          <a:solidFill>
                            <a:schemeClr val="bg1"/>
                          </a:solidFill>
                        </a:rPr>
                        <a:t>Coding Standard</a:t>
                      </a:r>
                    </a:p>
                  </a:txBody>
                  <a:tcPr/>
                </a:tc>
                <a:tc>
                  <a:txBody>
                    <a:bodyPr/>
                    <a:lstStyle/>
                    <a:p>
                      <a:pPr algn="ctr"/>
                      <a:r>
                        <a:rPr lang="en-US" sz="2000" b="1" u="sng" baseline="0" dirty="0">
                          <a:solidFill>
                            <a:schemeClr val="bg1"/>
                          </a:solidFill>
                        </a:rPr>
                        <a:t>Label</a:t>
                      </a:r>
                    </a:p>
                  </a:txBody>
                  <a:tcPr/>
                </a:tc>
                <a:tc>
                  <a:txBody>
                    <a:bodyPr/>
                    <a:lstStyle/>
                    <a:p>
                      <a:pPr algn="ctr"/>
                      <a:r>
                        <a:rPr lang="en-US" sz="2000" b="1" u="sng" baseline="0" dirty="0">
                          <a:solidFill>
                            <a:schemeClr val="bg1"/>
                          </a:solidFill>
                        </a:rPr>
                        <a:t>Name of Standard</a:t>
                      </a:r>
                    </a:p>
                  </a:txBody>
                  <a:tcPr/>
                </a:tc>
                <a:extLst>
                  <a:ext uri="{0D108BD9-81ED-4DB2-BD59-A6C34878D82A}">
                    <a16:rowId xmlns:a16="http://schemas.microsoft.com/office/drawing/2014/main" val="3385787445"/>
                  </a:ext>
                </a:extLst>
              </a:tr>
              <a:tr h="410100">
                <a:tc>
                  <a:txBody>
                    <a:bodyPr/>
                    <a:lstStyle/>
                    <a:p>
                      <a:r>
                        <a:rPr lang="en-US" baseline="0" dirty="0">
                          <a:solidFill>
                            <a:schemeClr val="bg1"/>
                          </a:solidFill>
                        </a:rPr>
                        <a:t>Data Type</a:t>
                      </a:r>
                    </a:p>
                  </a:txBody>
                  <a:tcPr/>
                </a:tc>
                <a:tc>
                  <a:txBody>
                    <a:bodyPr/>
                    <a:lstStyle/>
                    <a:p>
                      <a:r>
                        <a:rPr lang="en-US" baseline="0" dirty="0">
                          <a:solidFill>
                            <a:schemeClr val="bg1"/>
                          </a:solidFill>
                        </a:rPr>
                        <a:t>STD-001-CLG</a:t>
                      </a:r>
                    </a:p>
                  </a:txBody>
                  <a:tcPr/>
                </a:tc>
                <a:tc>
                  <a:txBody>
                    <a:bodyPr/>
                    <a:lstStyle/>
                    <a:p>
                      <a:r>
                        <a:rPr lang="en-US" baseline="0" dirty="0">
                          <a:solidFill>
                            <a:schemeClr val="bg1"/>
                          </a:solidFill>
                        </a:rPr>
                        <a:t>Implement abstract data types using opaque types.</a:t>
                      </a:r>
                    </a:p>
                  </a:txBody>
                  <a:tcPr/>
                </a:tc>
                <a:extLst>
                  <a:ext uri="{0D108BD9-81ED-4DB2-BD59-A6C34878D82A}">
                    <a16:rowId xmlns:a16="http://schemas.microsoft.com/office/drawing/2014/main" val="3979809159"/>
                  </a:ext>
                </a:extLst>
              </a:tr>
              <a:tr h="410100">
                <a:tc>
                  <a:txBody>
                    <a:bodyPr/>
                    <a:lstStyle/>
                    <a:p>
                      <a:r>
                        <a:rPr lang="en-US" baseline="0" dirty="0">
                          <a:solidFill>
                            <a:schemeClr val="bg1"/>
                          </a:solidFill>
                        </a:rPr>
                        <a:t>Data Value</a:t>
                      </a:r>
                    </a:p>
                  </a:txBody>
                  <a:tcPr/>
                </a:tc>
                <a:tc>
                  <a:txBody>
                    <a:bodyPr/>
                    <a:lstStyle/>
                    <a:p>
                      <a:r>
                        <a:rPr lang="en-US" baseline="0" dirty="0">
                          <a:solidFill>
                            <a:schemeClr val="bg1"/>
                          </a:solidFill>
                        </a:rPr>
                        <a:t>STD-002-CPP</a:t>
                      </a:r>
                    </a:p>
                  </a:txBody>
                  <a:tcPr/>
                </a:tc>
                <a:tc>
                  <a:txBody>
                    <a:bodyPr/>
                    <a:lstStyle/>
                    <a:p>
                      <a:r>
                        <a:rPr lang="en-US" baseline="0" dirty="0">
                          <a:solidFill>
                            <a:schemeClr val="bg1"/>
                          </a:solidFill>
                        </a:rPr>
                        <a:t>Do not cast an out-of-range enumeration value.</a:t>
                      </a:r>
                    </a:p>
                  </a:txBody>
                  <a:tcPr/>
                </a:tc>
                <a:extLst>
                  <a:ext uri="{0D108BD9-81ED-4DB2-BD59-A6C34878D82A}">
                    <a16:rowId xmlns:a16="http://schemas.microsoft.com/office/drawing/2014/main" val="2218036056"/>
                  </a:ext>
                </a:extLst>
              </a:tr>
              <a:tr h="410100">
                <a:tc>
                  <a:txBody>
                    <a:bodyPr/>
                    <a:lstStyle/>
                    <a:p>
                      <a:r>
                        <a:rPr lang="en-US" baseline="0" dirty="0">
                          <a:solidFill>
                            <a:schemeClr val="bg1"/>
                          </a:solidFill>
                        </a:rPr>
                        <a:t>String Correctness</a:t>
                      </a:r>
                    </a:p>
                  </a:txBody>
                  <a:tcPr/>
                </a:tc>
                <a:tc>
                  <a:txBody>
                    <a:bodyPr/>
                    <a:lstStyle/>
                    <a:p>
                      <a:r>
                        <a:rPr lang="en-US" baseline="0" dirty="0">
                          <a:solidFill>
                            <a:schemeClr val="bg1"/>
                          </a:solidFill>
                        </a:rPr>
                        <a:t>STD-003-CPP</a:t>
                      </a:r>
                    </a:p>
                  </a:txBody>
                  <a:tcPr/>
                </a:tc>
                <a:tc>
                  <a:txBody>
                    <a:bodyPr/>
                    <a:lstStyle/>
                    <a:p>
                      <a:r>
                        <a:rPr lang="en-US" baseline="0" dirty="0">
                          <a:solidFill>
                            <a:schemeClr val="bg1"/>
                          </a:solidFill>
                        </a:rPr>
                        <a:t>Guarantee that storage for strings has sufficient space for character data and the null terminator.</a:t>
                      </a:r>
                    </a:p>
                  </a:txBody>
                  <a:tcPr/>
                </a:tc>
                <a:extLst>
                  <a:ext uri="{0D108BD9-81ED-4DB2-BD59-A6C34878D82A}">
                    <a16:rowId xmlns:a16="http://schemas.microsoft.com/office/drawing/2014/main" val="3475809554"/>
                  </a:ext>
                </a:extLst>
              </a:tr>
              <a:tr h="410100">
                <a:tc>
                  <a:txBody>
                    <a:bodyPr/>
                    <a:lstStyle/>
                    <a:p>
                      <a:r>
                        <a:rPr lang="en-US" baseline="0" dirty="0">
                          <a:solidFill>
                            <a:schemeClr val="bg1"/>
                          </a:solidFill>
                        </a:rPr>
                        <a:t>SQL Injection</a:t>
                      </a:r>
                    </a:p>
                  </a:txBody>
                  <a:tcPr/>
                </a:tc>
                <a:tc>
                  <a:txBody>
                    <a:bodyPr/>
                    <a:lstStyle/>
                    <a:p>
                      <a:r>
                        <a:rPr lang="en-US" baseline="0" dirty="0">
                          <a:solidFill>
                            <a:schemeClr val="bg1"/>
                          </a:solidFill>
                        </a:rPr>
                        <a:t>STD-004-JAV</a:t>
                      </a:r>
                    </a:p>
                  </a:txBody>
                  <a:tcPr/>
                </a:tc>
                <a:tc>
                  <a:txBody>
                    <a:bodyPr/>
                    <a:lstStyle/>
                    <a:p>
                      <a:r>
                        <a:rPr lang="en-US" baseline="0" dirty="0">
                          <a:solidFill>
                            <a:schemeClr val="bg1"/>
                          </a:solidFill>
                        </a:rPr>
                        <a:t>Prevent SQL injection.</a:t>
                      </a:r>
                    </a:p>
                  </a:txBody>
                  <a:tcPr/>
                </a:tc>
                <a:extLst>
                  <a:ext uri="{0D108BD9-81ED-4DB2-BD59-A6C34878D82A}">
                    <a16:rowId xmlns:a16="http://schemas.microsoft.com/office/drawing/2014/main" val="1405990619"/>
                  </a:ext>
                </a:extLst>
              </a:tr>
              <a:tr h="516582">
                <a:tc>
                  <a:txBody>
                    <a:bodyPr/>
                    <a:lstStyle/>
                    <a:p>
                      <a:r>
                        <a:rPr lang="en-US" baseline="0" dirty="0">
                          <a:solidFill>
                            <a:schemeClr val="bg1"/>
                          </a:solidFill>
                        </a:rPr>
                        <a:t>Memory Protection</a:t>
                      </a:r>
                    </a:p>
                  </a:txBody>
                  <a:tcPr/>
                </a:tc>
                <a:tc>
                  <a:txBody>
                    <a:bodyPr/>
                    <a:lstStyle/>
                    <a:p>
                      <a:r>
                        <a:rPr lang="en-US" baseline="0" dirty="0">
                          <a:solidFill>
                            <a:schemeClr val="bg1"/>
                          </a:solidFill>
                        </a:rPr>
                        <a:t>STD-005-CPP</a:t>
                      </a:r>
                    </a:p>
                  </a:txBody>
                  <a:tcPr/>
                </a:tc>
                <a:tc>
                  <a:txBody>
                    <a:bodyPr/>
                    <a:lstStyle/>
                    <a:p>
                      <a:r>
                        <a:rPr lang="en-US" baseline="0" dirty="0">
                          <a:solidFill>
                            <a:schemeClr val="bg1"/>
                          </a:solidFill>
                        </a:rPr>
                        <a:t>Detect and handle memory allocation errors. </a:t>
                      </a:r>
                    </a:p>
                  </a:txBody>
                  <a:tcPr/>
                </a:tc>
                <a:extLst>
                  <a:ext uri="{0D108BD9-81ED-4DB2-BD59-A6C34878D82A}">
                    <a16:rowId xmlns:a16="http://schemas.microsoft.com/office/drawing/2014/main" val="3131371893"/>
                  </a:ext>
                </a:extLst>
              </a:tr>
              <a:tr h="410100">
                <a:tc>
                  <a:txBody>
                    <a:bodyPr/>
                    <a:lstStyle/>
                    <a:p>
                      <a:r>
                        <a:rPr lang="en-US" baseline="0" dirty="0">
                          <a:solidFill>
                            <a:schemeClr val="bg1"/>
                          </a:solidFill>
                        </a:rPr>
                        <a:t>Assertions</a:t>
                      </a:r>
                    </a:p>
                  </a:txBody>
                  <a:tcPr/>
                </a:tc>
                <a:tc>
                  <a:txBody>
                    <a:bodyPr/>
                    <a:lstStyle/>
                    <a:p>
                      <a:r>
                        <a:rPr lang="en-US" baseline="0" dirty="0">
                          <a:solidFill>
                            <a:schemeClr val="bg1"/>
                          </a:solidFill>
                        </a:rPr>
                        <a:t>STD-006-CLG</a:t>
                      </a:r>
                    </a:p>
                  </a:txBody>
                  <a:tcPr/>
                </a:tc>
                <a:tc>
                  <a:txBody>
                    <a:bodyPr/>
                    <a:lstStyle/>
                    <a:p>
                      <a:r>
                        <a:rPr lang="en-US" baseline="0" dirty="0">
                          <a:solidFill>
                            <a:schemeClr val="bg1"/>
                          </a:solidFill>
                        </a:rPr>
                        <a:t>Use static assertions to test the value of a constant expression.</a:t>
                      </a:r>
                    </a:p>
                  </a:txBody>
                  <a:tcPr/>
                </a:tc>
                <a:extLst>
                  <a:ext uri="{0D108BD9-81ED-4DB2-BD59-A6C34878D82A}">
                    <a16:rowId xmlns:a16="http://schemas.microsoft.com/office/drawing/2014/main" val="731162572"/>
                  </a:ext>
                </a:extLst>
              </a:tr>
              <a:tr h="410100">
                <a:tc>
                  <a:txBody>
                    <a:bodyPr/>
                    <a:lstStyle/>
                    <a:p>
                      <a:r>
                        <a:rPr lang="en-US" baseline="0" dirty="0">
                          <a:solidFill>
                            <a:schemeClr val="bg1"/>
                          </a:solidFill>
                        </a:rPr>
                        <a:t>Exceptions</a:t>
                      </a:r>
                    </a:p>
                  </a:txBody>
                  <a:tcPr/>
                </a:tc>
                <a:tc>
                  <a:txBody>
                    <a:bodyPr/>
                    <a:lstStyle/>
                    <a:p>
                      <a:r>
                        <a:rPr lang="en-US" baseline="0" dirty="0">
                          <a:solidFill>
                            <a:schemeClr val="bg1"/>
                          </a:solidFill>
                        </a:rPr>
                        <a:t>STD-007-CPP</a:t>
                      </a:r>
                    </a:p>
                  </a:txBody>
                  <a:tcPr/>
                </a:tc>
                <a:tc>
                  <a:txBody>
                    <a:bodyPr/>
                    <a:lstStyle/>
                    <a:p>
                      <a:r>
                        <a:rPr lang="en-US" baseline="0" dirty="0">
                          <a:solidFill>
                            <a:schemeClr val="bg1"/>
                          </a:solidFill>
                        </a:rPr>
                        <a:t>Handle all exceptions thrown before main() begins executing.</a:t>
                      </a:r>
                    </a:p>
                  </a:txBody>
                  <a:tcPr/>
                </a:tc>
                <a:extLst>
                  <a:ext uri="{0D108BD9-81ED-4DB2-BD59-A6C34878D82A}">
                    <a16:rowId xmlns:a16="http://schemas.microsoft.com/office/drawing/2014/main" val="15852801"/>
                  </a:ext>
                </a:extLst>
              </a:tr>
              <a:tr h="410100">
                <a:tc>
                  <a:txBody>
                    <a:bodyPr/>
                    <a:lstStyle/>
                    <a:p>
                      <a:r>
                        <a:rPr lang="en-US" baseline="0" dirty="0">
                          <a:solidFill>
                            <a:schemeClr val="bg1"/>
                          </a:solidFill>
                        </a:rPr>
                        <a:t>Data Protection</a:t>
                      </a:r>
                    </a:p>
                  </a:txBody>
                  <a:tcPr/>
                </a:tc>
                <a:tc>
                  <a:txBody>
                    <a:bodyPr/>
                    <a:lstStyle/>
                    <a:p>
                      <a:r>
                        <a:rPr lang="en-US" baseline="0" dirty="0">
                          <a:solidFill>
                            <a:schemeClr val="bg1"/>
                          </a:solidFill>
                        </a:rPr>
                        <a:t>STD-008-JAV</a:t>
                      </a:r>
                    </a:p>
                  </a:txBody>
                  <a:tcPr/>
                </a:tc>
                <a:tc>
                  <a:txBody>
                    <a:bodyPr/>
                    <a:lstStyle/>
                    <a:p>
                      <a:r>
                        <a:rPr lang="en-US" baseline="0" dirty="0">
                          <a:solidFill>
                            <a:schemeClr val="bg1"/>
                          </a:solidFill>
                        </a:rPr>
                        <a:t>Do not expose private members of an outer class from within a nested class.</a:t>
                      </a:r>
                    </a:p>
                  </a:txBody>
                  <a:tcPr/>
                </a:tc>
                <a:extLst>
                  <a:ext uri="{0D108BD9-81ED-4DB2-BD59-A6C34878D82A}">
                    <a16:rowId xmlns:a16="http://schemas.microsoft.com/office/drawing/2014/main" val="3146289343"/>
                  </a:ext>
                </a:extLst>
              </a:tr>
              <a:tr h="410100">
                <a:tc>
                  <a:txBody>
                    <a:bodyPr/>
                    <a:lstStyle/>
                    <a:p>
                      <a:r>
                        <a:rPr lang="en-US" baseline="0" dirty="0">
                          <a:solidFill>
                            <a:schemeClr val="bg1"/>
                          </a:solidFill>
                        </a:rPr>
                        <a:t>Data Value</a:t>
                      </a:r>
                    </a:p>
                  </a:txBody>
                  <a:tcPr/>
                </a:tc>
                <a:tc>
                  <a:txBody>
                    <a:bodyPr/>
                    <a:lstStyle/>
                    <a:p>
                      <a:r>
                        <a:rPr lang="en-US" baseline="0" dirty="0">
                          <a:solidFill>
                            <a:schemeClr val="bg1"/>
                          </a:solidFill>
                        </a:rPr>
                        <a:t>STD-009-CPP</a:t>
                      </a:r>
                    </a:p>
                  </a:txBody>
                  <a:tcPr/>
                </a:tc>
                <a:tc>
                  <a:txBody>
                    <a:bodyPr/>
                    <a:lstStyle/>
                    <a:p>
                      <a:r>
                        <a:rPr lang="en-US" baseline="0" dirty="0">
                          <a:solidFill>
                            <a:schemeClr val="bg1"/>
                          </a:solidFill>
                        </a:rPr>
                        <a:t>Value-returning functions must return a value from all exit paths.</a:t>
                      </a:r>
                    </a:p>
                  </a:txBody>
                  <a:tcPr/>
                </a:tc>
                <a:extLst>
                  <a:ext uri="{0D108BD9-81ED-4DB2-BD59-A6C34878D82A}">
                    <a16:rowId xmlns:a16="http://schemas.microsoft.com/office/drawing/2014/main" val="3388873337"/>
                  </a:ext>
                </a:extLst>
              </a:tr>
              <a:tr h="516582">
                <a:tc>
                  <a:txBody>
                    <a:bodyPr/>
                    <a:lstStyle/>
                    <a:p>
                      <a:r>
                        <a:rPr lang="en-US" baseline="0" dirty="0">
                          <a:solidFill>
                            <a:schemeClr val="bg1"/>
                          </a:solidFill>
                        </a:rPr>
                        <a:t>Memory Management</a:t>
                      </a:r>
                    </a:p>
                  </a:txBody>
                  <a:tcPr/>
                </a:tc>
                <a:tc>
                  <a:txBody>
                    <a:bodyPr/>
                    <a:lstStyle/>
                    <a:p>
                      <a:r>
                        <a:rPr lang="en-US" baseline="0" dirty="0">
                          <a:solidFill>
                            <a:schemeClr val="bg1"/>
                          </a:solidFill>
                        </a:rPr>
                        <a:t>STD-010-CPP</a:t>
                      </a:r>
                    </a:p>
                  </a:txBody>
                  <a:tcPr/>
                </a:tc>
                <a:tc>
                  <a:txBody>
                    <a:bodyPr/>
                    <a:lstStyle/>
                    <a:p>
                      <a:r>
                        <a:rPr lang="en-US" baseline="0" dirty="0">
                          <a:solidFill>
                            <a:schemeClr val="bg1"/>
                          </a:solidFill>
                        </a:rPr>
                        <a:t>Do not access freed memory.</a:t>
                      </a:r>
                    </a:p>
                  </a:txBody>
                  <a:tcPr/>
                </a:tc>
                <a:extLst>
                  <a:ext uri="{0D108BD9-81ED-4DB2-BD59-A6C34878D82A}">
                    <a16:rowId xmlns:a16="http://schemas.microsoft.com/office/drawing/2014/main" val="4188501254"/>
                  </a:ext>
                </a:extLst>
              </a:tr>
            </a:tbl>
          </a:graphicData>
        </a:graphic>
      </p:graphicFrame>
      <p:pic>
        <p:nvPicPr>
          <p:cNvPr id="6" name="Audio 5">
            <a:extLst>
              <a:ext uri="{FF2B5EF4-FFF2-40B4-BE49-F238E27FC236}">
                <a16:creationId xmlns:a16="http://schemas.microsoft.com/office/drawing/2014/main" id="{4C351B0A-3DC4-548F-37AE-76152E6671A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66710"/>
    </mc:Choice>
    <mc:Fallback>
      <p:transition spd="slow" advTm="266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000"/>
            </a:pPr>
            <a:r>
              <a:rPr lang="en-US" sz="2400" u="sng" dirty="0"/>
              <a:t>Encryption at rest:</a:t>
            </a:r>
            <a:r>
              <a:rPr lang="en-US" sz="2400" dirty="0"/>
              <a:t> </a:t>
            </a:r>
            <a:r>
              <a:rPr lang="en-US" sz="2000" dirty="0"/>
              <a:t>Protecting data while it is in databases or on devices. This kind on encryption should always be implemented wherever data is being stored to safeguard sensitive data and prevent exposure.</a:t>
            </a:r>
          </a:p>
          <a:p>
            <a:pPr marL="0" indent="0">
              <a:spcBef>
                <a:spcPts val="0"/>
              </a:spcBef>
              <a:buSzPts val="2000"/>
              <a:buNone/>
            </a:pPr>
            <a:endParaRPr lang="en-US" sz="2000" dirty="0"/>
          </a:p>
          <a:p>
            <a:pPr marL="228600" indent="-228600">
              <a:spcBef>
                <a:spcPts val="0"/>
              </a:spcBef>
              <a:buSzPts val="2000"/>
            </a:pPr>
            <a:r>
              <a:rPr lang="en-US" sz="2400" u="sng" dirty="0"/>
              <a:t>Encryption at flight:</a:t>
            </a:r>
            <a:r>
              <a:rPr lang="en-US" sz="2400" dirty="0"/>
              <a:t> </a:t>
            </a:r>
            <a:r>
              <a:rPr lang="en-US" sz="2000" dirty="0"/>
              <a:t>To protect data in transit, we must ensure the proper tools are utilized so that data keeps its integrity and no harm from altered or eavesdropped data. Encrypting files before and after transit should always be practiced.</a:t>
            </a:r>
          </a:p>
          <a:p>
            <a:pPr marL="0" indent="0">
              <a:spcBef>
                <a:spcPts val="0"/>
              </a:spcBef>
              <a:buSzPts val="2000"/>
              <a:buNone/>
            </a:pPr>
            <a:endParaRPr lang="en-US" sz="2000" dirty="0"/>
          </a:p>
          <a:p>
            <a:pPr marL="228600" indent="-228600">
              <a:spcBef>
                <a:spcPts val="0"/>
              </a:spcBef>
              <a:buSzPts val="2000"/>
            </a:pPr>
            <a:r>
              <a:rPr lang="en-US" sz="2400" u="sng" dirty="0"/>
              <a:t>Encryption at use:</a:t>
            </a:r>
            <a:r>
              <a:rPr lang="en-US" sz="2400" dirty="0"/>
              <a:t> </a:t>
            </a:r>
            <a:r>
              <a:rPr lang="en-US" sz="2000" dirty="0"/>
              <a:t>Ensuring that data is valid and secure during processing is encryption in use. This allows data to be utilized with confidence and security to be maintained while in use, preventing unauthorized access.</a:t>
            </a:r>
            <a:endParaRPr sz="16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6BEF2059-38A1-C0DF-6D13-CFFAB82F969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6812"/>
    </mc:Choice>
    <mc:Fallback>
      <p:transition spd="slow" advTm="1068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10000"/>
          </a:bodyPr>
          <a:lstStyle/>
          <a:p>
            <a:pPr marL="228600" indent="-228600">
              <a:spcBef>
                <a:spcPts val="0"/>
              </a:spcBef>
              <a:buSzPts val="2400"/>
            </a:pPr>
            <a:r>
              <a:rPr lang="en-US" sz="2400" u="sng" dirty="0"/>
              <a:t>Authentication:</a:t>
            </a:r>
            <a:r>
              <a:rPr lang="en-US" sz="2400" dirty="0"/>
              <a:t> </a:t>
            </a:r>
            <a:r>
              <a:rPr lang="en-US" sz="2000" dirty="0"/>
              <a:t>Validating credentials or user input is a necessity in systems to allow and maintain access to information and content. It also ensures that the right person maintains important systems like making changes to the database rules or structure.</a:t>
            </a:r>
          </a:p>
          <a:p>
            <a:pPr marL="228600" indent="-228600">
              <a:spcBef>
                <a:spcPts val="0"/>
              </a:spcBef>
              <a:buSzPts val="2400"/>
            </a:pPr>
            <a:endParaRPr lang="en-US" sz="2000" dirty="0"/>
          </a:p>
          <a:p>
            <a:pPr marL="228600" indent="-228600">
              <a:spcBef>
                <a:spcPts val="0"/>
              </a:spcBef>
              <a:buSzPts val="2400"/>
            </a:pPr>
            <a:r>
              <a:rPr lang="en-US" sz="2400" u="sng" dirty="0"/>
              <a:t>Authorization:</a:t>
            </a:r>
            <a:r>
              <a:rPr lang="en-US" sz="2000" dirty="0"/>
              <a:t> Controlling access and specifying levels of content users can access is authorization at work. Authorization should be implemented to control user permissions and create role systems like system techs and admins. Using the principle of least privilege as a guideline for implementation, all systems that need to limit access should use authorization.</a:t>
            </a:r>
          </a:p>
          <a:p>
            <a:pPr marL="228600" indent="-228600">
              <a:spcBef>
                <a:spcPts val="0"/>
              </a:spcBef>
              <a:buSzPts val="2400"/>
            </a:pPr>
            <a:endParaRPr lang="en-US" sz="2000" dirty="0"/>
          </a:p>
          <a:p>
            <a:pPr marL="228600" indent="-228600">
              <a:spcBef>
                <a:spcPts val="0"/>
              </a:spcBef>
              <a:buSzPts val="2400"/>
            </a:pPr>
            <a:r>
              <a:rPr lang="en-US" sz="2400" u="sng" dirty="0"/>
              <a:t>Accounting:</a:t>
            </a:r>
            <a:r>
              <a:rPr lang="en-US" sz="2000" dirty="0"/>
              <a:t> Keeping track of user activities and system status to maintain a safe environment and help mediate any errors that arise in accounting. When we audit or implement unit or stress testing on a system to regulate security, we ensure that we have a solid defense against potential threats. It also ensures that we keep with regulation and play our part in the protection of our users and employees.</a:t>
            </a:r>
            <a:endParaRPr sz="2000"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extLst>
              <a:ext uri="{FF2B5EF4-FFF2-40B4-BE49-F238E27FC236}">
                <a16:creationId xmlns:a16="http://schemas.microsoft.com/office/drawing/2014/main" id="{58169DA2-DCA8-5F22-B88B-215DA00E8D9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5155"/>
    </mc:Choice>
    <mc:Fallback>
      <p:transition spd="slow" advTm="105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indent="0">
              <a:buNone/>
            </a:pPr>
            <a:r>
              <a:rPr lang="en-US" u="sng" dirty="0">
                <a:latin typeface="+mn-lt"/>
              </a:rPr>
              <a:t>Single Test:</a:t>
            </a:r>
            <a:r>
              <a:rPr lang="en-US" dirty="0">
                <a:latin typeface="+mn-lt"/>
              </a:rPr>
              <a:t> Verifying Out of range exception is thrown</a:t>
            </a:r>
            <a:r>
              <a:rPr lang="en-US" sz="1800" dirty="0">
                <a:solidFill>
                  <a:srgbClr val="A9B7C6"/>
                </a:solidFill>
                <a:latin typeface="+mn-lt"/>
              </a:rPr>
              <a:t>.</a:t>
            </a:r>
          </a:p>
          <a:p>
            <a:pPr marL="0" indent="0">
              <a:buNone/>
            </a:pPr>
            <a:endParaRPr lang="en-US" sz="1800" dirty="0">
              <a:solidFill>
                <a:srgbClr val="A9B7C6"/>
              </a:solidFill>
              <a:latin typeface="+mn-lt"/>
            </a:endParaRPr>
          </a:p>
          <a:p>
            <a:pPr marL="0" indent="0">
              <a:buNone/>
            </a:pPr>
            <a:r>
              <a:rPr lang="en-US" sz="1800" dirty="0">
                <a:solidFill>
                  <a:srgbClr val="A9B7C6"/>
                </a:solidFill>
                <a:latin typeface="+mn-lt"/>
              </a:rPr>
              <a:t>I incorporated unit testing to help ensure that our code is sound, secure, and free of bugs. For this example, I made a unit test that checks if an out-of-range exception is thrown. This helps verify that we have the proper error handling to react to this problem if it should arise. In the image, you can see that the test ran successfully and the system detected the error successfully. Using </a:t>
            </a:r>
            <a:r>
              <a:rPr lang="en-US" sz="1800" dirty="0" err="1">
                <a:solidFill>
                  <a:srgbClr val="A9B7C6"/>
                </a:solidFill>
                <a:latin typeface="+mn-lt"/>
              </a:rPr>
              <a:t>gTest</a:t>
            </a:r>
            <a:r>
              <a:rPr lang="en-US" sz="1800" dirty="0">
                <a:solidFill>
                  <a:srgbClr val="A9B7C6"/>
                </a:solidFill>
                <a:latin typeface="+mn-lt"/>
              </a:rPr>
              <a:t> (Google Test), and a good IDE, we can easily create and run these tests.</a:t>
            </a:r>
          </a:p>
          <a:p>
            <a:pPr marL="0" indent="0" algn="ctr">
              <a:buNone/>
            </a:pPr>
            <a:endParaRPr dirty="0">
              <a:latin typeface="+mn-lt"/>
            </a:endParaRP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AFE681D2-0E89-9798-920B-AB946E3D848C}"/>
              </a:ext>
            </a:extLst>
          </p:cNvPr>
          <p:cNvPicPr>
            <a:picLocks noChangeAspect="1"/>
          </p:cNvPicPr>
          <p:nvPr/>
        </p:nvPicPr>
        <p:blipFill>
          <a:blip r:embed="rId7"/>
          <a:stretch>
            <a:fillRect/>
          </a:stretch>
        </p:blipFill>
        <p:spPr>
          <a:xfrm>
            <a:off x="0" y="4879260"/>
            <a:ext cx="11084074" cy="1339500"/>
          </a:xfrm>
          <a:prstGeom prst="rect">
            <a:avLst/>
          </a:prstGeom>
        </p:spPr>
      </p:pic>
      <p:pic>
        <p:nvPicPr>
          <p:cNvPr id="5" name="Audio 4">
            <a:extLst>
              <a:ext uri="{FF2B5EF4-FFF2-40B4-BE49-F238E27FC236}">
                <a16:creationId xmlns:a16="http://schemas.microsoft.com/office/drawing/2014/main" id="{C11FD274-2ECE-E529-0700-C0302C51C0C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8555"/>
    </mc:Choice>
    <mc:Fallback>
      <p:transition spd="slow" advTm="78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indent="0">
              <a:buNone/>
            </a:pPr>
            <a:r>
              <a:rPr lang="en-US" u="sng" dirty="0">
                <a:latin typeface="+mn-lt"/>
              </a:rPr>
              <a:t>Multiple Tests:</a:t>
            </a:r>
            <a:r>
              <a:rPr lang="en-US" dirty="0">
                <a:latin typeface="+mn-lt"/>
              </a:rPr>
              <a:t> Testing an entire class.</a:t>
            </a:r>
          </a:p>
          <a:p>
            <a:pPr marL="0" indent="0">
              <a:buNone/>
            </a:pPr>
            <a:r>
              <a:rPr lang="en-US" sz="1800" dirty="0">
                <a:solidFill>
                  <a:srgbClr val="A9B7C6"/>
                </a:solidFill>
                <a:latin typeface="+mn-lt"/>
              </a:rPr>
              <a:t>In the image below, you can see how we incorporated unit testing into every aspect of the program when run. This ensures that most basic errors and vulnerabilities are handled and mitigated properly. Google Tests work very well when testing a full program, it will display the results to better help us pinpoint issues in code.</a:t>
            </a:r>
          </a:p>
          <a:p>
            <a:pPr marL="0" indent="0">
              <a:buNone/>
            </a:pPr>
            <a:endParaRPr lang="en-US" sz="1800" dirty="0">
              <a:solidFill>
                <a:srgbClr val="A9B7C6"/>
              </a:solidFill>
              <a:latin typeface="Arial" panose="020B0604020202020204" pitchFamily="34" charset="0"/>
            </a:endParaRPr>
          </a:p>
          <a:p>
            <a:pPr marL="0" indent="0" algn="ctr">
              <a:buNone/>
            </a:pP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Picture 3" descr="A screenshot of a computer&#10;&#10;Description automatically generated">
            <a:extLst>
              <a:ext uri="{FF2B5EF4-FFF2-40B4-BE49-F238E27FC236}">
                <a16:creationId xmlns:a16="http://schemas.microsoft.com/office/drawing/2014/main" id="{269E010A-85A7-18D3-6C67-E6909F4CD00D}"/>
              </a:ext>
            </a:extLst>
          </p:cNvPr>
          <p:cNvPicPr>
            <a:picLocks noChangeAspect="1"/>
          </p:cNvPicPr>
          <p:nvPr/>
        </p:nvPicPr>
        <p:blipFill>
          <a:blip r:embed="rId7"/>
          <a:stretch>
            <a:fillRect/>
          </a:stretch>
        </p:blipFill>
        <p:spPr>
          <a:xfrm>
            <a:off x="544313" y="3878048"/>
            <a:ext cx="7772400" cy="2711703"/>
          </a:xfrm>
          <a:prstGeom prst="rect">
            <a:avLst/>
          </a:prstGeom>
        </p:spPr>
      </p:pic>
      <p:pic>
        <p:nvPicPr>
          <p:cNvPr id="5" name="Audio 4">
            <a:extLst>
              <a:ext uri="{FF2B5EF4-FFF2-40B4-BE49-F238E27FC236}">
                <a16:creationId xmlns:a16="http://schemas.microsoft.com/office/drawing/2014/main" id="{CE6E113F-F5B7-98F8-54AB-7D2D520E076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859653915"/>
      </p:ext>
    </p:extLst>
  </p:cSld>
  <p:clrMapOvr>
    <a:masterClrMapping/>
  </p:clrMapOvr>
  <mc:AlternateContent xmlns:mc="http://schemas.openxmlformats.org/markup-compatibility/2006">
    <mc:Choice xmlns:p14="http://schemas.microsoft.com/office/powerpoint/2010/main" Requires="p14">
      <p:transition spd="slow" p14:dur="2000" advTm="65995"/>
    </mc:Choice>
    <mc:Fallback>
      <p:transition spd="slow" advTm="659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1689</TotalTime>
  <Words>2775</Words>
  <Application>Microsoft Macintosh PowerPoint</Application>
  <PresentationFormat>Widescreen</PresentationFormat>
  <Paragraphs>175</Paragraphs>
  <Slides>17</Slides>
  <Notes>17</Notes>
  <HiddenSlides>0</HiddenSlides>
  <MMClips>17</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Wingdings</vt:lpstr>
      <vt:lpstr>Arial</vt:lpstr>
      <vt:lpstr>Helvetica Neue</vt:lpstr>
      <vt:lpstr>Times New Roman</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Unit Testing</vt:lpstr>
      <vt:lpstr>AUTOMATION SUMMARY</vt:lpstr>
      <vt:lpstr>TOOLS</vt:lpstr>
      <vt:lpstr>TOOLS</vt:lpstr>
      <vt:lpstr>RISKS</vt:lpstr>
      <vt:lpstr>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Cabaniss, Phillip</cp:lastModifiedBy>
  <cp:revision>10</cp:revision>
  <dcterms:created xsi:type="dcterms:W3CDTF">2020-08-19T17:59:24Z</dcterms:created>
  <dcterms:modified xsi:type="dcterms:W3CDTF">2024-02-17T11:07:45Z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